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56" r:id="rId2"/>
    <p:sldId id="260" r:id="rId3"/>
    <p:sldId id="274" r:id="rId4"/>
    <p:sldId id="257" r:id="rId5"/>
    <p:sldId id="269" r:id="rId6"/>
    <p:sldId id="272" r:id="rId7"/>
    <p:sldId id="271" r:id="rId8"/>
    <p:sldId id="270" r:id="rId9"/>
    <p:sldId id="259" r:id="rId10"/>
    <p:sldId id="261" r:id="rId11"/>
    <p:sldId id="273" r:id="rId12"/>
    <p:sldId id="275" r:id="rId13"/>
    <p:sldId id="265" r:id="rId14"/>
    <p:sldId id="25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0856"/>
    <a:srgbClr val="0070C0"/>
    <a:srgbClr val="3760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60"/>
    <p:restoredTop sz="71105"/>
  </p:normalViewPr>
  <p:slideViewPr>
    <p:cSldViewPr snapToGrid="0" snapToObjects="1">
      <p:cViewPr varScale="1">
        <p:scale>
          <a:sx n="54" d="100"/>
          <a:sy n="54" d="100"/>
        </p:scale>
        <p:origin x="552" y="208"/>
      </p:cViewPr>
      <p:guideLst/>
    </p:cSldViewPr>
  </p:slideViewPr>
  <p:notesTextViewPr>
    <p:cViewPr>
      <p:scale>
        <a:sx n="200" d="100"/>
        <a:sy n="200" d="100"/>
      </p:scale>
      <p:origin x="0" y="0"/>
    </p:cViewPr>
  </p:notesTextViewPr>
  <p:sorterViewPr>
    <p:cViewPr>
      <p:scale>
        <a:sx n="66" d="100"/>
        <a:sy n="66" d="100"/>
      </p:scale>
      <p:origin x="0" y="0"/>
    </p:cViewPr>
  </p:sorterViewPr>
  <p:notesViewPr>
    <p:cSldViewPr snapToGrid="0" snapToObjects="1">
      <p:cViewPr varScale="1">
        <p:scale>
          <a:sx n="134" d="100"/>
          <a:sy n="134" d="100"/>
        </p:scale>
        <p:origin x="2824" y="20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F52736-5666-F541-ADDB-A00FC01BD4BB}" type="datetimeFigureOut">
              <a:rPr lang="en-US" smtClean="0"/>
              <a:t>6/4/17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821360-833E-9843-9CE4-C8D55BC74CA1}" type="slidenum">
              <a:rPr lang="en-US" smtClean="0"/>
              <a:t>‹#›</a:t>
            </a:fld>
            <a:endParaRPr lang="en-US"/>
          </a:p>
        </p:txBody>
      </p:sp>
    </p:spTree>
    <p:extLst>
      <p:ext uri="{BB962C8B-B14F-4D97-AF65-F5344CB8AC3E}">
        <p14:creationId xmlns:p14="http://schemas.microsoft.com/office/powerpoint/2010/main" val="20726444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F4334-9921-3B41-B1DE-82974365B276}" type="datetimeFigureOut">
              <a:rPr lang="en-US" smtClean="0"/>
              <a:t>6/4/17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40958E-3B52-064F-8A28-C098ED29FE35}" type="slidenum">
              <a:rPr lang="en-US" smtClean="0"/>
              <a:t>‹#›</a:t>
            </a:fld>
            <a:endParaRPr lang="en-US"/>
          </a:p>
        </p:txBody>
      </p:sp>
    </p:spTree>
    <p:extLst>
      <p:ext uri="{BB962C8B-B14F-4D97-AF65-F5344CB8AC3E}">
        <p14:creationId xmlns:p14="http://schemas.microsoft.com/office/powerpoint/2010/main" val="107015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Everyone. My name is </a:t>
            </a:r>
            <a:r>
              <a:rPr lang="en-US" baseline="0" dirty="0" err="1" smtClean="0"/>
              <a:t>sookyung</a:t>
            </a:r>
            <a:r>
              <a:rPr lang="en-US" baseline="0" dirty="0" smtClean="0"/>
              <a:t> Kim, post-doc in LLNL.</a:t>
            </a:r>
          </a:p>
          <a:p>
            <a:r>
              <a:rPr lang="en-US" baseline="0" dirty="0" smtClean="0"/>
              <a:t>Today, I will talk about Machine Learning application for ESGF</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1</a:t>
            </a:fld>
            <a:endParaRPr lang="en-US"/>
          </a:p>
        </p:txBody>
      </p:sp>
    </p:spTree>
    <p:extLst>
      <p:ext uri="{BB962C8B-B14F-4D97-AF65-F5344CB8AC3E}">
        <p14:creationId xmlns:p14="http://schemas.microsoft.com/office/powerpoint/2010/main" val="1821803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10</a:t>
            </a:fld>
            <a:endParaRPr lang="en-US"/>
          </a:p>
        </p:txBody>
      </p:sp>
    </p:spTree>
    <p:extLst>
      <p:ext uri="{BB962C8B-B14F-4D97-AF65-F5344CB8AC3E}">
        <p14:creationId xmlns:p14="http://schemas.microsoft.com/office/powerpoint/2010/main" val="1292955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our approach</a:t>
            </a:r>
            <a:r>
              <a:rPr lang="en-US" baseline="0" dirty="0" smtClean="0"/>
              <a:t> to increase localization accuracy.</a:t>
            </a:r>
          </a:p>
          <a:p>
            <a:r>
              <a:rPr lang="en-US" baseline="0" dirty="0" smtClean="0"/>
              <a:t>How about increase resolution not by downscaling but by pixel recursive techniques using DL?</a:t>
            </a:r>
          </a:p>
          <a:p>
            <a:r>
              <a:rPr lang="en-US" baseline="0" dirty="0" smtClean="0"/>
              <a:t>Pixel recursive super resolution is recent method developed in google research this year, which is reconstructing </a:t>
            </a:r>
            <a:r>
              <a:rPr lang="en-US" baseline="0" dirty="0" err="1" smtClean="0"/>
              <a:t>hr</a:t>
            </a:r>
            <a:r>
              <a:rPr lang="en-US" baseline="0" dirty="0" smtClean="0"/>
              <a:t> </a:t>
            </a:r>
            <a:r>
              <a:rPr lang="en-US" baseline="0" dirty="0" err="1" smtClean="0"/>
              <a:t>img</a:t>
            </a:r>
            <a:r>
              <a:rPr lang="en-US" baseline="0" dirty="0" smtClean="0"/>
              <a:t> from </a:t>
            </a:r>
            <a:r>
              <a:rPr lang="en-US" baseline="0" dirty="0" err="1" smtClean="0"/>
              <a:t>lr</a:t>
            </a:r>
            <a:r>
              <a:rPr lang="en-US" baseline="0" dirty="0" smtClean="0"/>
              <a:t> </a:t>
            </a:r>
            <a:r>
              <a:rPr lang="en-US" baseline="0" dirty="0" err="1" smtClean="0"/>
              <a:t>img</a:t>
            </a:r>
            <a:r>
              <a:rPr lang="en-US" baseline="0" dirty="0" smtClean="0"/>
              <a:t> by making use of prior DL network that conditioning  previous pixels to predict each pixels.</a:t>
            </a:r>
          </a:p>
          <a:p>
            <a:r>
              <a:rPr lang="en-US" baseline="0" dirty="0" smtClean="0"/>
              <a:t>And, proved that it work well in reconstructing people’s face. </a:t>
            </a:r>
          </a:p>
          <a:p>
            <a:r>
              <a:rPr lang="en-US" baseline="0" dirty="0" smtClean="0"/>
              <a:t>This is ground truth, this is </a:t>
            </a:r>
            <a:r>
              <a:rPr lang="en-US" baseline="0" dirty="0" err="1" smtClean="0"/>
              <a:t>lr</a:t>
            </a:r>
            <a:r>
              <a:rPr lang="en-US" baseline="0" dirty="0" smtClean="0"/>
              <a:t> </a:t>
            </a:r>
            <a:r>
              <a:rPr lang="en-US" baseline="0" dirty="0" err="1" smtClean="0"/>
              <a:t>img</a:t>
            </a:r>
            <a:r>
              <a:rPr lang="en-US" baseline="0" dirty="0" smtClean="0"/>
              <a:t>, and this is reconstructed image.</a:t>
            </a:r>
          </a:p>
          <a:p>
            <a:r>
              <a:rPr lang="en-US" baseline="0" dirty="0" smtClean="0"/>
              <a:t>We can see that reconstructed image is very similar with ground truth, </a:t>
            </a:r>
            <a:r>
              <a:rPr lang="en-US" baseline="0" dirty="0" err="1" smtClean="0"/>
              <a:t>evenif</a:t>
            </a:r>
            <a:r>
              <a:rPr lang="en-US" baseline="0" dirty="0" smtClean="0"/>
              <a:t> we cannot distinguish any information from </a:t>
            </a:r>
            <a:r>
              <a:rPr lang="en-US" baseline="0" dirty="0" err="1" smtClean="0"/>
              <a:t>lr</a:t>
            </a:r>
            <a:r>
              <a:rPr lang="en-US" baseline="0" dirty="0" smtClean="0"/>
              <a:t> </a:t>
            </a:r>
            <a:r>
              <a:rPr lang="en-US" baseline="0" dirty="0" err="1" smtClean="0"/>
              <a:t>img</a:t>
            </a:r>
            <a:r>
              <a:rPr lang="en-US" baseline="0" dirty="0" smtClean="0"/>
              <a:t>.</a:t>
            </a:r>
          </a:p>
          <a:p>
            <a:r>
              <a:rPr lang="en-US" baseline="0" dirty="0" smtClean="0"/>
              <a:t>I applied this technique for climate data, and this is our very recent result .</a:t>
            </a:r>
          </a:p>
          <a:p>
            <a:r>
              <a:rPr lang="en-US" baseline="0" dirty="0" smtClean="0"/>
              <a:t>I generated </a:t>
            </a:r>
            <a:r>
              <a:rPr lang="en-US" baseline="0" dirty="0" err="1" smtClean="0"/>
              <a:t>lr</a:t>
            </a:r>
            <a:r>
              <a:rPr lang="en-US" baseline="0" dirty="0" smtClean="0"/>
              <a:t> data with color linear interpolation, and reconstructed </a:t>
            </a:r>
            <a:r>
              <a:rPr lang="en-US" baseline="0" dirty="0" err="1" smtClean="0"/>
              <a:t>img</a:t>
            </a:r>
            <a:r>
              <a:rPr lang="en-US" baseline="0" dirty="0" smtClean="0"/>
              <a:t>. This greenish part is the hurricane center.</a:t>
            </a:r>
          </a:p>
          <a:p>
            <a:r>
              <a:rPr lang="en-US" baseline="0" dirty="0" smtClean="0"/>
              <a:t>Even if we cannot distinguish hurricane center in </a:t>
            </a:r>
            <a:r>
              <a:rPr lang="en-US" baseline="0" dirty="0" err="1" smtClean="0"/>
              <a:t>lr</a:t>
            </a:r>
            <a:r>
              <a:rPr lang="en-US" baseline="0" dirty="0" smtClean="0"/>
              <a:t> data, this reconstructed data is almost similar or same with ground </a:t>
            </a:r>
            <a:r>
              <a:rPr lang="en-US" baseline="0" dirty="0" err="1" smtClean="0"/>
              <a:t>truch</a:t>
            </a:r>
            <a:r>
              <a:rPr lang="en-US" baseline="0" dirty="0" smtClean="0"/>
              <a:t> and clearly distinguishable. </a:t>
            </a:r>
          </a:p>
          <a:p>
            <a:r>
              <a:rPr lang="en-US" baseline="0" dirty="0" smtClean="0"/>
              <a:t>Therefore, if we reconstruct </a:t>
            </a:r>
            <a:r>
              <a:rPr lang="en-US" baseline="0" dirty="0" err="1" smtClean="0"/>
              <a:t>hr</a:t>
            </a:r>
            <a:r>
              <a:rPr lang="en-US" baseline="0" dirty="0" smtClean="0"/>
              <a:t> climate data with </a:t>
            </a:r>
            <a:r>
              <a:rPr lang="en-US" baseline="0" dirty="0" err="1" smtClean="0"/>
              <a:t>lr</a:t>
            </a:r>
            <a:r>
              <a:rPr lang="en-US" baseline="0" dirty="0" smtClean="0"/>
              <a:t> climate data, we can increase localization accuracy a lot. </a:t>
            </a:r>
          </a:p>
          <a:p>
            <a:r>
              <a:rPr lang="en-US" baseline="0" dirty="0" smtClean="0"/>
              <a:t>This approach is still on going and still running in our cluster at this point.. </a:t>
            </a:r>
          </a:p>
        </p:txBody>
      </p:sp>
      <p:sp>
        <p:nvSpPr>
          <p:cNvPr id="4" name="Slide Number Placeholder 3"/>
          <p:cNvSpPr>
            <a:spLocks noGrp="1"/>
          </p:cNvSpPr>
          <p:nvPr>
            <p:ph type="sldNum" sz="quarter" idx="10"/>
          </p:nvPr>
        </p:nvSpPr>
        <p:spPr/>
        <p:txBody>
          <a:bodyPr/>
          <a:lstStyle/>
          <a:p>
            <a:fld id="{C340958E-3B52-064F-8A28-C098ED29FE35}" type="slidenum">
              <a:rPr lang="en-US" smtClean="0"/>
              <a:t>11</a:t>
            </a:fld>
            <a:endParaRPr lang="en-US"/>
          </a:p>
        </p:txBody>
      </p:sp>
    </p:spTree>
    <p:extLst>
      <p:ext uri="{BB962C8B-B14F-4D97-AF65-F5344CB8AC3E}">
        <p14:creationId xmlns:p14="http://schemas.microsoft.com/office/powerpoint/2010/main" val="1743367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another project in our mind</a:t>
            </a:r>
            <a:r>
              <a:rPr lang="en-US" baseline="0" dirty="0" smtClean="0"/>
              <a:t> is to detect time evolution of climate event using LSTM (Long Short Term Memory).</a:t>
            </a:r>
          </a:p>
          <a:p>
            <a:r>
              <a:rPr lang="en-US" baseline="0" dirty="0" smtClean="0"/>
              <a:t>This is the analogy of action detection of multimedia video.</a:t>
            </a:r>
          </a:p>
          <a:p>
            <a:r>
              <a:rPr lang="en-US" dirty="0" smtClean="0"/>
              <a:t>First,</a:t>
            </a:r>
            <a:r>
              <a:rPr lang="en-US" baseline="0" dirty="0" smtClean="0"/>
              <a:t> we should collect time-sequenced climate data, and it can be described as the climate video.</a:t>
            </a:r>
          </a:p>
          <a:p>
            <a:r>
              <a:rPr lang="en-US" baseline="0" dirty="0" smtClean="0"/>
              <a:t>Then, we divide each frame of video, and it plugged as input of CNNs.</a:t>
            </a:r>
          </a:p>
          <a:p>
            <a:r>
              <a:rPr lang="en-US" baseline="0" dirty="0" smtClean="0"/>
              <a:t>Time-sequenced feature of each CNNs will be the input of LSTM, and output of LSTM will be pulled later on to decide whether the given climate video contain hurricane or not.</a:t>
            </a:r>
          </a:p>
        </p:txBody>
      </p:sp>
      <p:sp>
        <p:nvSpPr>
          <p:cNvPr id="4" name="Slide Number Placeholder 3"/>
          <p:cNvSpPr>
            <a:spLocks noGrp="1"/>
          </p:cNvSpPr>
          <p:nvPr>
            <p:ph type="sldNum" sz="quarter" idx="10"/>
          </p:nvPr>
        </p:nvSpPr>
        <p:spPr/>
        <p:txBody>
          <a:bodyPr/>
          <a:lstStyle/>
          <a:p>
            <a:fld id="{C340958E-3B52-064F-8A28-C098ED29FE35}" type="slidenum">
              <a:rPr lang="en-US" smtClean="0"/>
              <a:t>12</a:t>
            </a:fld>
            <a:endParaRPr lang="en-US"/>
          </a:p>
        </p:txBody>
      </p:sp>
    </p:spTree>
    <p:extLst>
      <p:ext uri="{BB962C8B-B14F-4D97-AF65-F5344CB8AC3E}">
        <p14:creationId xmlns:p14="http://schemas.microsoft.com/office/powerpoint/2010/main" val="2075589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I have</a:t>
            </a:r>
            <a:r>
              <a:rPr lang="en-US" baseline="0" dirty="0" smtClean="0"/>
              <a:t> described key concept of DL techniques and its potentials for geoscientific and climate community.</a:t>
            </a:r>
          </a:p>
          <a:p>
            <a:r>
              <a:rPr lang="en-US" baseline="0" dirty="0" smtClean="0"/>
              <a:t>To sum up, DL is the real game changer and has tremendous potentials to give us benefic.</a:t>
            </a:r>
          </a:p>
          <a:p>
            <a:endParaRPr lang="en-US" baseline="0" dirty="0" smtClean="0"/>
          </a:p>
          <a:p>
            <a:r>
              <a:rPr lang="en-US" baseline="0" dirty="0" smtClean="0"/>
              <a:t>As I mentioned, DL based climate event detection will save computing power and human effort.</a:t>
            </a:r>
          </a:p>
          <a:p>
            <a:endParaRPr lang="en-US" baseline="0" dirty="0" smtClean="0"/>
          </a:p>
          <a:p>
            <a:r>
              <a:rPr lang="en-US" baseline="0" dirty="0" smtClean="0"/>
              <a:t>Also, by analyzing learned latent pattern in CNNs, we can get the valuable resources for scientific discovery and model development.</a:t>
            </a:r>
          </a:p>
          <a:p>
            <a:endParaRPr lang="en-US" baseline="0" dirty="0" smtClean="0"/>
          </a:p>
          <a:p>
            <a:r>
              <a:rPr lang="en-US" baseline="0" dirty="0" smtClean="0"/>
              <a:t>Therefore, implementing DL framework in ESGF will be great benefit for BER project and also the geoscience community.</a:t>
            </a:r>
          </a:p>
          <a:p>
            <a:endParaRPr lang="en-US" baseline="0" dirty="0" smtClean="0"/>
          </a:p>
          <a:p>
            <a:r>
              <a:rPr lang="en-US" baseline="0" dirty="0" smtClean="0"/>
              <a:t>And, ultimately speed up the geoscientific event discovery process.</a:t>
            </a:r>
          </a:p>
          <a:p>
            <a:endParaRPr lang="en-US" baseline="0" dirty="0" smtClean="0"/>
          </a:p>
          <a:p>
            <a:r>
              <a:rPr lang="en-US" baseline="0" dirty="0" smtClean="0"/>
              <a:t>Thank you for your attention.</a:t>
            </a:r>
          </a:p>
        </p:txBody>
      </p:sp>
      <p:sp>
        <p:nvSpPr>
          <p:cNvPr id="4" name="Slide Number Placeholder 3"/>
          <p:cNvSpPr>
            <a:spLocks noGrp="1"/>
          </p:cNvSpPr>
          <p:nvPr>
            <p:ph type="sldNum" sz="quarter" idx="10"/>
          </p:nvPr>
        </p:nvSpPr>
        <p:spPr/>
        <p:txBody>
          <a:bodyPr/>
          <a:lstStyle/>
          <a:p>
            <a:fld id="{C340958E-3B52-064F-8A28-C098ED29FE35}" type="slidenum">
              <a:rPr lang="en-US" smtClean="0"/>
              <a:t>13</a:t>
            </a:fld>
            <a:endParaRPr lang="en-US"/>
          </a:p>
        </p:txBody>
      </p:sp>
    </p:spTree>
    <p:extLst>
      <p:ext uri="{BB962C8B-B14F-4D97-AF65-F5344CB8AC3E}">
        <p14:creationId xmlns:p14="http://schemas.microsoft.com/office/powerpoint/2010/main" val="2077223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many of you use </a:t>
            </a:r>
            <a:r>
              <a:rPr lang="en-US" baseline="0" dirty="0" err="1" smtClean="0"/>
              <a:t>facebook</a:t>
            </a:r>
            <a:r>
              <a:rPr lang="en-US" baseline="0" dirty="0" smtClean="0"/>
              <a:t>? How many of you use </a:t>
            </a:r>
            <a:r>
              <a:rPr lang="en-US" baseline="0" dirty="0" err="1" smtClean="0"/>
              <a:t>iphone</a:t>
            </a:r>
            <a:r>
              <a:rPr lang="en-US" baseline="0" dirty="0" smtClean="0"/>
              <a:t>. </a:t>
            </a:r>
            <a:br>
              <a:rPr lang="en-US" baseline="0" dirty="0" smtClean="0"/>
            </a:br>
            <a:endParaRPr lang="en-US" baseline="0" dirty="0" smtClean="0"/>
          </a:p>
          <a:p>
            <a:r>
              <a:rPr lang="en-US" baseline="0" dirty="0" smtClean="0"/>
              <a:t>If you have used product such as </a:t>
            </a:r>
            <a:r>
              <a:rPr lang="en-US" baseline="0" dirty="0" err="1" smtClean="0"/>
              <a:t>facebook</a:t>
            </a:r>
            <a:r>
              <a:rPr lang="en-US" baseline="0" dirty="0" smtClean="0"/>
              <a:t>, </a:t>
            </a:r>
            <a:r>
              <a:rPr lang="en-US" baseline="0" dirty="0" err="1" smtClean="0"/>
              <a:t>iphone</a:t>
            </a:r>
            <a:r>
              <a:rPr lang="en-US" baseline="0" dirty="0" smtClean="0"/>
              <a:t> and google translator, you may have used the automatic face recognition in </a:t>
            </a:r>
            <a:r>
              <a:rPr lang="en-US" baseline="0" dirty="0" err="1" smtClean="0"/>
              <a:t>facebook</a:t>
            </a:r>
            <a:r>
              <a:rPr lang="en-US" baseline="0" dirty="0" smtClean="0"/>
              <a:t>, </a:t>
            </a:r>
            <a:r>
              <a:rPr lang="en-US" baseline="0" dirty="0" err="1" smtClean="0"/>
              <a:t>siri</a:t>
            </a:r>
            <a:r>
              <a:rPr lang="en-US" baseline="0" dirty="0" smtClean="0"/>
              <a:t> in </a:t>
            </a:r>
            <a:r>
              <a:rPr lang="en-US" baseline="0" dirty="0" err="1" smtClean="0"/>
              <a:t>iphone</a:t>
            </a:r>
            <a:r>
              <a:rPr lang="en-US" baseline="0" dirty="0" smtClean="0"/>
              <a:t> and google translator. </a:t>
            </a:r>
          </a:p>
          <a:p>
            <a:endParaRPr lang="en-US" baseline="0" dirty="0" smtClean="0"/>
          </a:p>
          <a:p>
            <a:r>
              <a:rPr lang="en-US" baseline="0" dirty="0" smtClean="0"/>
              <a:t>The underline technologies below them is “deep learning”.</a:t>
            </a:r>
          </a:p>
          <a:p>
            <a:r>
              <a:rPr lang="en-US" baseline="0" dirty="0" smtClean="0"/>
              <a:t>Deep learning is changing the world. </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2</a:t>
            </a:fld>
            <a:endParaRPr lang="en-US"/>
          </a:p>
        </p:txBody>
      </p:sp>
    </p:spTree>
    <p:extLst>
      <p:ext uri="{BB962C8B-B14F-4D97-AF65-F5344CB8AC3E}">
        <p14:creationId xmlns:p14="http://schemas.microsoft.com/office/powerpoint/2010/main" val="481542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Deep learning is the</a:t>
            </a:r>
            <a:r>
              <a:rPr lang="en-US" baseline="0" dirty="0" smtClean="0"/>
              <a:t> method to learn underline pattern in massive scaled data using deep neural network.</a:t>
            </a:r>
            <a:endParaRPr lang="en-US" dirty="0" smtClean="0"/>
          </a:p>
          <a:p>
            <a:r>
              <a:rPr lang="en-US" dirty="0" smtClean="0"/>
              <a:t>The idea </a:t>
            </a:r>
            <a:r>
              <a:rPr lang="en-US" baseline="0" dirty="0" smtClean="0"/>
              <a:t>is simple. </a:t>
            </a:r>
          </a:p>
          <a:p>
            <a:r>
              <a:rPr lang="en-US" baseline="0" dirty="0" smtClean="0"/>
              <a:t>Let’s consider face recognition task. When you see the people’s face in image, how can you recognize who he or she is?</a:t>
            </a:r>
          </a:p>
          <a:p>
            <a:r>
              <a:rPr lang="en-US" baseline="0" dirty="0" smtClean="0"/>
              <a:t>First, you will try to find small part, such as eye, nose and mouth. </a:t>
            </a:r>
          </a:p>
          <a:p>
            <a:r>
              <a:rPr lang="en-US" baseline="0" dirty="0" smtClean="0"/>
              <a:t>Then, you will see the bigger picture, and find bigger part, such as region around eyes, nose and so on..</a:t>
            </a:r>
          </a:p>
          <a:p>
            <a:r>
              <a:rPr lang="en-US" baseline="0" dirty="0" smtClean="0"/>
              <a:t>Then, finally, you will see the whole face and judge who he or she is.</a:t>
            </a:r>
          </a:p>
          <a:p>
            <a:r>
              <a:rPr lang="en-US" baseline="0" dirty="0" smtClean="0"/>
              <a:t>Deep learning do exactly same task like what people do, using many layered convolutional neural network.</a:t>
            </a:r>
          </a:p>
          <a:p>
            <a:r>
              <a:rPr lang="en-US" baseline="0" dirty="0" smtClean="0"/>
              <a:t>By passing massive data of people’s face to multiple convolutional layers, it try to optimize filter to detect people’s face.</a:t>
            </a:r>
          </a:p>
          <a:p>
            <a:r>
              <a:rPr lang="en-US" baseline="0" dirty="0" smtClean="0"/>
              <a:t>Those filters are </a:t>
            </a:r>
            <a:r>
              <a:rPr lang="en-US" baseline="0" dirty="0" err="1" smtClean="0"/>
              <a:t>combinrd</a:t>
            </a:r>
            <a:r>
              <a:rPr lang="en-US" baseline="0" dirty="0" smtClean="0"/>
              <a:t> and capture hierarchical patterns  layer by layer.  </a:t>
            </a:r>
          </a:p>
          <a:p>
            <a:r>
              <a:rPr lang="en-US" baseline="0" dirty="0" smtClean="0"/>
              <a:t>So, in first layer, it optimize filter to detect small patterns, such as eyes, noses and so on.</a:t>
            </a:r>
          </a:p>
          <a:p>
            <a:r>
              <a:rPr lang="en-US" baseline="0" dirty="0" smtClean="0"/>
              <a:t>Those small patterns combine together, then make the filter to detect bigger part in next layer..</a:t>
            </a:r>
          </a:p>
          <a:p>
            <a:r>
              <a:rPr lang="en-US" baseline="0" dirty="0" smtClean="0"/>
              <a:t>And, at the last layer , it detect whole face of people. </a:t>
            </a:r>
          </a:p>
          <a:p>
            <a:endParaRPr lang="en-US" baseline="0" dirty="0" smtClean="0"/>
          </a:p>
          <a:p>
            <a:r>
              <a:rPr lang="en-US" baseline="0" dirty="0" smtClean="0"/>
              <a:t>In this way, we can capture the important latent pattern in large scaled data. </a:t>
            </a:r>
            <a:endParaRPr lang="en-US" dirty="0" smtClean="0"/>
          </a:p>
        </p:txBody>
      </p:sp>
      <p:sp>
        <p:nvSpPr>
          <p:cNvPr id="4" name="Slide Number Placeholder 3"/>
          <p:cNvSpPr>
            <a:spLocks noGrp="1"/>
          </p:cNvSpPr>
          <p:nvPr>
            <p:ph type="sldNum" sz="quarter" idx="10"/>
          </p:nvPr>
        </p:nvSpPr>
        <p:spPr/>
        <p:txBody>
          <a:bodyPr/>
          <a:lstStyle/>
          <a:p>
            <a:fld id="{C340958E-3B52-064F-8A28-C098ED29FE35}" type="slidenum">
              <a:rPr lang="en-US" smtClean="0"/>
              <a:t>3</a:t>
            </a:fld>
            <a:endParaRPr lang="en-US"/>
          </a:p>
        </p:txBody>
      </p:sp>
    </p:spTree>
    <p:extLst>
      <p:ext uri="{BB962C8B-B14F-4D97-AF65-F5344CB8AC3E}">
        <p14:creationId xmlns:p14="http://schemas.microsoft.com/office/powerpoint/2010/main" val="236830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Many government laboratories and scientific communities are started to use DL to </a:t>
            </a:r>
            <a:r>
              <a:rPr lang="en-US" baseline="0" dirty="0" err="1" smtClean="0"/>
              <a:t>analyize</a:t>
            </a:r>
            <a:r>
              <a:rPr lang="en-US" baseline="0" dirty="0" smtClean="0"/>
              <a:t> their scientific data.</a:t>
            </a:r>
          </a:p>
          <a:p>
            <a:r>
              <a:rPr lang="en-US" baseline="0" dirty="0" smtClean="0"/>
              <a:t>For example, in NASA, DL is used to classify satellite images.</a:t>
            </a:r>
          </a:p>
          <a:p>
            <a:r>
              <a:rPr lang="en-US" baseline="0" dirty="0" smtClean="0"/>
              <a:t>In Berkeley Lab, DL is used to analyze recording of human brain.</a:t>
            </a:r>
          </a:p>
          <a:p>
            <a:r>
              <a:rPr lang="en-US" baseline="0" dirty="0" smtClean="0"/>
              <a:t>In Oak ridge lab, DL is used to analyze obituaries for cancer-related disease. </a:t>
            </a:r>
          </a:p>
        </p:txBody>
      </p:sp>
      <p:sp>
        <p:nvSpPr>
          <p:cNvPr id="4" name="Slide Number Placeholder 3"/>
          <p:cNvSpPr>
            <a:spLocks noGrp="1"/>
          </p:cNvSpPr>
          <p:nvPr>
            <p:ph type="sldNum" sz="quarter" idx="10"/>
          </p:nvPr>
        </p:nvSpPr>
        <p:spPr/>
        <p:txBody>
          <a:bodyPr/>
          <a:lstStyle/>
          <a:p>
            <a:fld id="{C340958E-3B52-064F-8A28-C098ED29FE35}" type="slidenum">
              <a:rPr lang="en-US" smtClean="0"/>
              <a:t>4</a:t>
            </a:fld>
            <a:endParaRPr lang="en-US"/>
          </a:p>
        </p:txBody>
      </p:sp>
    </p:spTree>
    <p:extLst>
      <p:ext uri="{BB962C8B-B14F-4D97-AF65-F5344CB8AC3E}">
        <p14:creationId xmlns:p14="http://schemas.microsoft.com/office/powerpoint/2010/main" val="1467393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DL techniques opens tremendous research opportunities using </a:t>
            </a:r>
            <a:r>
              <a:rPr lang="en-US" baseline="0" dirty="0" err="1" smtClean="0"/>
              <a:t>peta</a:t>
            </a:r>
            <a:r>
              <a:rPr lang="en-US" baseline="0" dirty="0" smtClean="0"/>
              <a:t> scaled climate and geoscience data in ESGF, which we couldn’t even imagined before.</a:t>
            </a:r>
          </a:p>
          <a:p>
            <a:r>
              <a:rPr lang="en-US" baseline="0" dirty="0" smtClean="0"/>
              <a:t>One example is detecting extreme climate event.</a:t>
            </a:r>
          </a:p>
          <a:p>
            <a:r>
              <a:rPr lang="en-US" baseline="0" dirty="0" smtClean="0"/>
              <a:t>Conventional method to detect extreme climate event depends on numerical weather prediction. (NWP)</a:t>
            </a:r>
          </a:p>
          <a:p>
            <a:r>
              <a:rPr lang="en-US" baseline="0" dirty="0" smtClean="0"/>
              <a:t>Started from low resolution model output(GCM), we calculate with high resolution model (RCM). </a:t>
            </a:r>
          </a:p>
          <a:p>
            <a:r>
              <a:rPr lang="en-US" baseline="0" dirty="0" smtClean="0"/>
              <a:t>This process to increase resolution called “down scaling” process. </a:t>
            </a:r>
          </a:p>
          <a:p>
            <a:endParaRPr lang="en-US" baseline="0" dirty="0" smtClean="0"/>
          </a:p>
          <a:p>
            <a:r>
              <a:rPr lang="en-US" baseline="0" dirty="0" smtClean="0"/>
              <a:t>However, this ”downscaling” is computationally very expensive process. </a:t>
            </a:r>
          </a:p>
          <a:p>
            <a:r>
              <a:rPr lang="en-US" baseline="0" dirty="0" smtClean="0"/>
              <a:t>To double the resolution, the computing power increases as 3</a:t>
            </a:r>
            <a:r>
              <a:rPr lang="en-US" baseline="30000" dirty="0" smtClean="0"/>
              <a:t>rd</a:t>
            </a:r>
            <a:r>
              <a:rPr lang="en-US" baseline="0" dirty="0" smtClean="0"/>
              <a:t> order.</a:t>
            </a:r>
          </a:p>
          <a:p>
            <a:r>
              <a:rPr lang="en-US" baseline="0" dirty="0" smtClean="0"/>
              <a:t>To generate high resolution output, it requires almost 256 million grid point calculations. </a:t>
            </a:r>
          </a:p>
          <a:p>
            <a:r>
              <a:rPr lang="en-US" baseline="0" dirty="0" smtClean="0"/>
              <a:t>To save computing cost for this, here is our solution.</a:t>
            </a:r>
          </a:p>
          <a:p>
            <a:r>
              <a:rPr lang="en-US" baseline="0" dirty="0" smtClean="0"/>
              <a:t>How about data-driven detection?</a:t>
            </a:r>
          </a:p>
          <a:p>
            <a:r>
              <a:rPr lang="en-US" baseline="0" dirty="0" smtClean="0"/>
              <a:t>The idea is let CNNs learn the patterns of extreme climate events in cheap GCM output.</a:t>
            </a:r>
          </a:p>
          <a:p>
            <a:r>
              <a:rPr lang="en-US" baseline="0" dirty="0" smtClean="0"/>
              <a:t>Because GCM output is low resolution and cheap, if we can detect extreme climate event in GCM only without downscaling process,</a:t>
            </a:r>
          </a:p>
          <a:p>
            <a:r>
              <a:rPr lang="en-US" baseline="0" dirty="0" smtClean="0"/>
              <a:t>we can ultimately save computing cost for downscaling process.</a:t>
            </a:r>
          </a:p>
          <a:p>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5</a:t>
            </a:fld>
            <a:endParaRPr lang="en-US"/>
          </a:p>
        </p:txBody>
      </p:sp>
    </p:spTree>
    <p:extLst>
      <p:ext uri="{BB962C8B-B14F-4D97-AF65-F5344CB8AC3E}">
        <p14:creationId xmlns:p14="http://schemas.microsoft.com/office/powerpoint/2010/main" val="960792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has been previous work called</a:t>
            </a:r>
            <a:r>
              <a:rPr lang="en-US" baseline="0" dirty="0" smtClean="0"/>
              <a:t> TECA from LBNL.</a:t>
            </a:r>
          </a:p>
          <a:p>
            <a:r>
              <a:rPr lang="en-US" baseline="0" dirty="0" smtClean="0"/>
              <a:t>It also analyze pattern of climate data.</a:t>
            </a:r>
          </a:p>
          <a:p>
            <a:r>
              <a:rPr lang="en-US" baseline="0" dirty="0" smtClean="0"/>
              <a:t>However, it uses hand-crafted filter by applying scientific definition.</a:t>
            </a:r>
          </a:p>
          <a:p>
            <a:r>
              <a:rPr lang="en-US" baseline="0" dirty="0" smtClean="0"/>
              <a:t>So, in order to apply algorithmic definition, it requires high resolution data.</a:t>
            </a:r>
          </a:p>
          <a:p>
            <a:endParaRPr lang="en-US" baseline="0" dirty="0" smtClean="0"/>
          </a:p>
          <a:p>
            <a:r>
              <a:rPr lang="en-US" baseline="0" dirty="0" smtClean="0"/>
              <a:t>In our case, we do not use pre-defined filter, but we learn the filter from the data.</a:t>
            </a:r>
          </a:p>
          <a:p>
            <a:r>
              <a:rPr lang="en-US" baseline="0" dirty="0" smtClean="0"/>
              <a:t>So, we do not need the prior algorithmic definition to build filter, and its more data-adaptable.</a:t>
            </a:r>
          </a:p>
          <a:p>
            <a:r>
              <a:rPr lang="en-US" baseline="0" dirty="0" smtClean="0"/>
              <a:t>Most importantly, we do not use high resolution model output, but detect using GCM only which can save computing cost for downscaling.</a:t>
            </a:r>
          </a:p>
          <a:p>
            <a:r>
              <a:rPr lang="en-US" baseline="0" dirty="0" smtClean="0"/>
              <a:t>Also, the captured latent pattern of extreme climate data in DL can be the valuable resources for scientific foundation or model development.</a:t>
            </a:r>
          </a:p>
        </p:txBody>
      </p:sp>
      <p:sp>
        <p:nvSpPr>
          <p:cNvPr id="4" name="Slide Number Placeholder 3"/>
          <p:cNvSpPr>
            <a:spLocks noGrp="1"/>
          </p:cNvSpPr>
          <p:nvPr>
            <p:ph type="sldNum" sz="quarter" idx="10"/>
          </p:nvPr>
        </p:nvSpPr>
        <p:spPr/>
        <p:txBody>
          <a:bodyPr/>
          <a:lstStyle/>
          <a:p>
            <a:fld id="{C340958E-3B52-064F-8A28-C098ED29FE35}" type="slidenum">
              <a:rPr lang="en-US" smtClean="0"/>
              <a:t>6</a:t>
            </a:fld>
            <a:endParaRPr lang="en-US"/>
          </a:p>
        </p:txBody>
      </p:sp>
    </p:spTree>
    <p:extLst>
      <p:ext uri="{BB962C8B-B14F-4D97-AF65-F5344CB8AC3E}">
        <p14:creationId xmlns:p14="http://schemas.microsoft.com/office/powerpoint/2010/main" val="129067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would like to describe three approaches to detect and localize extreme climate event.</a:t>
            </a:r>
          </a:p>
          <a:p>
            <a:r>
              <a:rPr lang="en-US" baseline="0" dirty="0" smtClean="0"/>
              <a:t>As the first task, we choose the hurricane as extreme event. </a:t>
            </a:r>
          </a:p>
          <a:p>
            <a:r>
              <a:rPr lang="en-US" baseline="0" dirty="0" smtClean="0"/>
              <a:t>The detection and localization hurricane can be done in 3 stages.</a:t>
            </a:r>
          </a:p>
          <a:p>
            <a:r>
              <a:rPr lang="en-US" baseline="0" noProof="0" dirty="0" smtClean="0">
                <a:solidFill>
                  <a:srgbClr val="FF0000"/>
                </a:solidFill>
              </a:rPr>
              <a:t>- First, </a:t>
            </a:r>
            <a:r>
              <a:rPr lang="en-US" baseline="0" dirty="0" smtClean="0"/>
              <a:t>we collect data which came up hurricane in history</a:t>
            </a:r>
          </a:p>
          <a:p>
            <a:r>
              <a:rPr lang="en-US" baseline="0" dirty="0" smtClean="0"/>
              <a:t>	Lucky, hurricane have historical record. So, we could collect the labeled hurricane data from the record.</a:t>
            </a:r>
          </a:p>
          <a:p>
            <a:r>
              <a:rPr lang="en-US" baseline="0" dirty="0" smtClean="0"/>
              <a:t>	But, If there’s only few historical record of event, we will use few-shot learning techniques or Generative Adversarial network 	to generate labeled data based on few labeled data.</a:t>
            </a:r>
          </a:p>
          <a:p>
            <a:r>
              <a:rPr lang="en-US" baseline="0" dirty="0" smtClean="0"/>
              <a:t>	When we collect the event, we only collect the nearby bounding box. </a:t>
            </a:r>
          </a:p>
          <a:p>
            <a:r>
              <a:rPr lang="en-US" baseline="0" dirty="0" smtClean="0"/>
              <a:t>	In my case, I used 20 degree by 20 degree bounding box.</a:t>
            </a:r>
          </a:p>
          <a:p>
            <a:r>
              <a:rPr lang="en-US" baseline="0" dirty="0" smtClean="0"/>
              <a:t>	And randomly slide the bounding box several times to sustain “transient invariance”.  </a:t>
            </a:r>
          </a:p>
          <a:p>
            <a:r>
              <a:rPr lang="en-US" baseline="0" dirty="0" smtClean="0"/>
              <a:t>-In second stage, those labeled hurricane data will be the input of “</a:t>
            </a:r>
            <a:r>
              <a:rPr lang="en-US" baseline="0" dirty="0" err="1" smtClean="0"/>
              <a:t>detectionCNNs</a:t>
            </a:r>
            <a:r>
              <a:rPr lang="en-US" baseline="0" dirty="0" smtClean="0"/>
              <a:t>”, and “detection CNNs” learns to detect “yes” or “no” instance.</a:t>
            </a:r>
          </a:p>
          <a:p>
            <a:r>
              <a:rPr lang="en-US" baseline="0" dirty="0" smtClean="0"/>
              <a:t>-In third stage, just for the ”yes” instance, “localization CNNs” learns to detect exact location-such as latitude and longitude-of hurricane. </a:t>
            </a:r>
          </a:p>
          <a:p>
            <a:r>
              <a:rPr lang="en-US" baseline="0" dirty="0" smtClean="0"/>
              <a:t>(Once those two CNNs finishes learning, the input of this whole framework will be global climate data, and the output is detection result with exact location.)</a:t>
            </a:r>
          </a:p>
        </p:txBody>
      </p:sp>
      <p:sp>
        <p:nvSpPr>
          <p:cNvPr id="4" name="Slide Number Placeholder 3"/>
          <p:cNvSpPr>
            <a:spLocks noGrp="1"/>
          </p:cNvSpPr>
          <p:nvPr>
            <p:ph type="sldNum" sz="quarter" idx="10"/>
          </p:nvPr>
        </p:nvSpPr>
        <p:spPr/>
        <p:txBody>
          <a:bodyPr/>
          <a:lstStyle/>
          <a:p>
            <a:fld id="{C340958E-3B52-064F-8A28-C098ED29FE35}" type="slidenum">
              <a:rPr lang="en-US" smtClean="0"/>
              <a:t>7</a:t>
            </a:fld>
            <a:endParaRPr lang="en-US"/>
          </a:p>
        </p:txBody>
      </p:sp>
    </p:spTree>
    <p:extLst>
      <p:ext uri="{BB962C8B-B14F-4D97-AF65-F5344CB8AC3E}">
        <p14:creationId xmlns:p14="http://schemas.microsoft.com/office/powerpoint/2010/main" val="1581414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task,</a:t>
            </a:r>
            <a:r>
              <a:rPr lang="en-US" baseline="0" dirty="0" smtClean="0"/>
              <a:t> we have used JWTC historical hurricane report.</a:t>
            </a:r>
          </a:p>
          <a:p>
            <a:r>
              <a:rPr lang="en-US" baseline="0" dirty="0" smtClean="0"/>
              <a:t>Those red dots are the location where the hurricane occurred in history.</a:t>
            </a:r>
          </a:p>
          <a:p>
            <a:r>
              <a:rPr lang="en-US" baseline="0" dirty="0" smtClean="0"/>
              <a:t>Then, we collected 20x20 sized grid around hurricane. </a:t>
            </a:r>
          </a:p>
          <a:p>
            <a:r>
              <a:rPr lang="en-US" baseline="0" dirty="0" smtClean="0"/>
              <a:t>The total size of data we collected is around 100,000</a:t>
            </a:r>
            <a:endParaRPr lang="en-US" dirty="0"/>
          </a:p>
        </p:txBody>
      </p:sp>
      <p:sp>
        <p:nvSpPr>
          <p:cNvPr id="4" name="Slide Number Placeholder 3"/>
          <p:cNvSpPr>
            <a:spLocks noGrp="1"/>
          </p:cNvSpPr>
          <p:nvPr>
            <p:ph type="sldNum" sz="quarter" idx="10"/>
          </p:nvPr>
        </p:nvSpPr>
        <p:spPr/>
        <p:txBody>
          <a:bodyPr/>
          <a:lstStyle/>
          <a:p>
            <a:fld id="{C340958E-3B52-064F-8A28-C098ED29FE35}" type="slidenum">
              <a:rPr lang="en-US" smtClean="0"/>
              <a:t>8</a:t>
            </a:fld>
            <a:endParaRPr lang="en-US"/>
          </a:p>
        </p:txBody>
      </p:sp>
    </p:spTree>
    <p:extLst>
      <p:ext uri="{BB962C8B-B14F-4D97-AF65-F5344CB8AC3E}">
        <p14:creationId xmlns:p14="http://schemas.microsoft.com/office/powerpoint/2010/main" val="1895410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our main result for the</a:t>
            </a:r>
            <a:r>
              <a:rPr lang="en-US" baseline="0" dirty="0" smtClean="0"/>
              <a:t> hurricane </a:t>
            </a:r>
            <a:r>
              <a:rPr lang="en-US" dirty="0" smtClean="0"/>
              <a:t>detection and localization”.</a:t>
            </a:r>
          </a:p>
          <a:p>
            <a:r>
              <a:rPr lang="en-US" dirty="0" smtClean="0"/>
              <a:t>For the detection CNNs,</a:t>
            </a:r>
            <a:r>
              <a:rPr lang="en-US" baseline="0" dirty="0" smtClean="0"/>
              <a:t> we have achieved almost 100% accuracy using our data.</a:t>
            </a:r>
          </a:p>
          <a:p>
            <a:r>
              <a:rPr lang="en-US" baseline="0" dirty="0" smtClean="0"/>
              <a:t>For the localization CNNs, we have achieved around 4.5 degrees of regression error. </a:t>
            </a:r>
          </a:p>
          <a:p>
            <a:r>
              <a:rPr lang="en-US" baseline="0" dirty="0" smtClean="0"/>
              <a:t>Considering that 1 degree is around 100km, that means CNNs localize hurricane with 450 km off from the true location which is not great.</a:t>
            </a:r>
          </a:p>
          <a:p>
            <a:r>
              <a:rPr lang="en-US" dirty="0" smtClean="0"/>
              <a:t>We consider the reason for this poor localization</a:t>
            </a:r>
            <a:r>
              <a:rPr lang="en-US" baseline="0" dirty="0" smtClean="0"/>
              <a:t> accuracy is low resolution of data.</a:t>
            </a:r>
          </a:p>
          <a:p>
            <a:r>
              <a:rPr lang="en-US" baseline="0" dirty="0" smtClean="0"/>
              <a:t>Then, how can we increase the localization accuracy without </a:t>
            </a:r>
            <a:r>
              <a:rPr lang="en-US" baseline="0" smtClean="0"/>
              <a:t>downscaling process?</a:t>
            </a:r>
            <a:endParaRPr lang="en-US" baseline="0" dirty="0" smtClean="0"/>
          </a:p>
        </p:txBody>
      </p:sp>
      <p:sp>
        <p:nvSpPr>
          <p:cNvPr id="4" name="Slide Number Placeholder 3"/>
          <p:cNvSpPr>
            <a:spLocks noGrp="1"/>
          </p:cNvSpPr>
          <p:nvPr>
            <p:ph type="sldNum" sz="quarter" idx="10"/>
          </p:nvPr>
        </p:nvSpPr>
        <p:spPr/>
        <p:txBody>
          <a:bodyPr/>
          <a:lstStyle/>
          <a:p>
            <a:fld id="{C340958E-3B52-064F-8A28-C098ED29FE35}" type="slidenum">
              <a:rPr lang="en-US" smtClean="0"/>
              <a:t>9</a:t>
            </a:fld>
            <a:endParaRPr lang="en-US"/>
          </a:p>
        </p:txBody>
      </p:sp>
    </p:spTree>
    <p:extLst>
      <p:ext uri="{BB962C8B-B14F-4D97-AF65-F5344CB8AC3E}">
        <p14:creationId xmlns:p14="http://schemas.microsoft.com/office/powerpoint/2010/main" val="252330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D3D93A5-C5E0-9141-9981-89804EB6410A}" type="datetime1">
              <a:rPr lang="en-US" smtClean="0"/>
              <a:t>6/4/17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5359" t="27008" r="14231" b="37094"/>
          <a:stretch/>
        </p:blipFill>
        <p:spPr>
          <a:xfrm>
            <a:off x="67790" y="5833015"/>
            <a:ext cx="2523009" cy="96473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06E211-3039-2743-A347-CAB2083E7714}" type="datetime1">
              <a:rPr lang="en-US" smtClean="0"/>
              <a:t>6/4/17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D0271F-C8D3-6A40-B97F-179D264DC7DB}"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6669FB-F3B9-CD4D-BB4E-B7DA124D76D4}"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B14D8C-073E-A04F-98F6-081ED32768D2}"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FE6314-992A-984D-9542-0B568B28668B}"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998008-1941-EE48-8F4E-0C3CFE0CF7EC}"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B89F65-BE36-F44F-A52A-0474E365A2EC}"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55EA37D-75F0-904D-90C2-7D575B0ED75B}"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8353" t="9911" r="-112" b="13799"/>
          <a:stretch/>
        </p:blipFill>
        <p:spPr>
          <a:xfrm>
            <a:off x="-1032096" y="0"/>
            <a:ext cx="13224095" cy="6858000"/>
          </a:xfrm>
          <a:prstGeom prst="rect">
            <a:avLst/>
          </a:prstGeom>
        </p:spPr>
      </p:pic>
      <p:grpSp>
        <p:nvGrpSpPr>
          <p:cNvPr id="19" name="Group 18"/>
          <p:cNvGrpSpPr/>
          <p:nvPr userDrawn="1"/>
        </p:nvGrpSpPr>
        <p:grpSpPr>
          <a:xfrm>
            <a:off x="150812" y="0"/>
            <a:ext cx="2436813" cy="6858001"/>
            <a:chOff x="1320800" y="0"/>
            <a:chExt cx="2436813" cy="6858001"/>
          </a:xfrm>
        </p:grpSpPr>
        <p:sp>
          <p:nvSpPr>
            <p:cNvPr id="20"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6" name="Picture 25" descr="LLNL_Logo_WHT-LRG.png"/>
          <p:cNvPicPr>
            <a:picLocks noChangeAspect="1"/>
          </p:cNvPicPr>
          <p:nvPr userDrawn="1"/>
        </p:nvPicPr>
        <p:blipFill>
          <a:blip r:embed="rId3"/>
          <a:stretch>
            <a:fillRect/>
          </a:stretch>
        </p:blipFill>
        <p:spPr>
          <a:xfrm>
            <a:off x="3456328" y="5430706"/>
            <a:ext cx="4803331" cy="817009"/>
          </a:xfrm>
          <a:prstGeom prst="rect">
            <a:avLst/>
          </a:prstGeom>
        </p:spPr>
      </p:pic>
      <p:pic>
        <p:nvPicPr>
          <p:cNvPr id="27" name="Picture 26"/>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63951" y="5329238"/>
            <a:ext cx="1025652" cy="1019946"/>
          </a:xfrm>
          <a:prstGeom prst="rect">
            <a:avLst/>
          </a:prstGeom>
        </p:spPr>
      </p:pic>
    </p:spTree>
    <p:extLst>
      <p:ext uri="{BB962C8B-B14F-4D97-AF65-F5344CB8AC3E}">
        <p14:creationId xmlns:p14="http://schemas.microsoft.com/office/powerpoint/2010/main" val="2143054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8803AD4-7BE0-2A4B-A456-423568D68AB6}"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29CE41-E4A6-3D43-8FAD-7B7261F969AE}" type="datetime1">
              <a:rPr lang="en-US" smtClean="0"/>
              <a:t>6/4/17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6FA1F1-AE51-DE40-9EB5-AE897729E6C3}" type="datetime1">
              <a:rPr lang="en-US" smtClean="0"/>
              <a:t>6/4/17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DA71108-56B8-F442-8686-51EE18D55D4B}" type="datetime1">
              <a:rPr lang="en-US" smtClean="0"/>
              <a:t>6/4/17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9A3740C-7B78-014B-80C8-CCC89C09DBB9}" type="datetime1">
              <a:rPr lang="en-US" smtClean="0"/>
              <a:t>6/4/17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4768F0-D015-7C48-8C4C-2ABC74EADC18}" type="datetime1">
              <a:rPr lang="en-US" smtClean="0"/>
              <a:t>6/4/17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C6346-88A2-9642-AA08-56C1B3CE8FF0}" type="datetime1">
              <a:rPr lang="en-US" smtClean="0"/>
              <a:t>6/4/17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D3282E-C1A8-0847-B3F3-D210FFF1EE23}" type="datetime1">
              <a:rPr lang="en-US" smtClean="0"/>
              <a:t>6/4/17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9723A6B-E9E6-954D-AF4C-F06EE1347F7D}" type="datetime1">
              <a:rPr lang="en-US" smtClean="0"/>
              <a:t>6/4/17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pic>
        <p:nvPicPr>
          <p:cNvPr id="14" name="Picture 13"/>
          <p:cNvPicPr>
            <a:picLocks noChangeAspect="1"/>
          </p:cNvPicPr>
          <p:nvPr userDrawn="1"/>
        </p:nvPicPr>
        <p:blipFill rotWithShape="1">
          <a:blip r:embed="rId20">
            <a:extLst>
              <a:ext uri="{28A0092B-C50C-407E-A947-70E740481C1C}">
                <a14:useLocalDpi xmlns:a14="http://schemas.microsoft.com/office/drawing/2010/main" val="0"/>
              </a:ext>
            </a:extLst>
          </a:blip>
          <a:srcRect l="15359" t="27008" r="14231" b="37094"/>
          <a:stretch/>
        </p:blipFill>
        <p:spPr>
          <a:xfrm>
            <a:off x="27704" y="6447230"/>
            <a:ext cx="1074266" cy="410770"/>
          </a:xfrm>
          <a:prstGeom prst="rect">
            <a:avLst/>
          </a:prstGeom>
        </p:spPr>
      </p:pic>
      <p:sp>
        <p:nvSpPr>
          <p:cNvPr id="15" name="Slide Number Placeholder 5"/>
          <p:cNvSpPr txBox="1">
            <a:spLocks/>
          </p:cNvSpPr>
          <p:nvPr userDrawn="1"/>
        </p:nvSpPr>
        <p:spPr>
          <a:xfrm>
            <a:off x="11590107" y="6447230"/>
            <a:ext cx="55116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 id="2147483668" r:id="rId18"/>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40.png"/><Relationship Id="rId5" Type="http://schemas.openxmlformats.org/officeDocument/2006/relationships/image" Target="../media/image250.png"/><Relationship Id="rId6" Type="http://schemas.openxmlformats.org/officeDocument/2006/relationships/image" Target="../media/image28.png"/><Relationship Id="rId7" Type="http://schemas.openxmlformats.org/officeDocument/2006/relationships/image" Target="../media/image270.png"/><Relationship Id="rId8" Type="http://schemas.openxmlformats.org/officeDocument/2006/relationships/image" Target="../media/image280.png"/><Relationship Id="rId9" Type="http://schemas.openxmlformats.org/officeDocument/2006/relationships/image" Target="../media/image29.png"/><Relationship Id="rId10"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5.jpg"/><Relationship Id="rId5" Type="http://schemas.openxmlformats.org/officeDocument/2006/relationships/image" Target="../media/image36.jpg"/><Relationship Id="rId6"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8.gif"/><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jpe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59760" y="1380068"/>
            <a:ext cx="8343264" cy="2616199"/>
          </a:xfrm>
          <a:effectLst/>
        </p:spPr>
        <p:txBody>
          <a:bodyPr>
            <a:noAutofit/>
          </a:bodyPr>
          <a:lstStyle/>
          <a:p>
            <a:r>
              <a:rPr lang="en-US" b="1" dirty="0" smtClean="0">
                <a:solidFill>
                  <a:srgbClr val="8F0856"/>
                </a:solidFill>
              </a:rPr>
              <a:t> Machine Learning for ESGF </a:t>
            </a:r>
            <a:br>
              <a:rPr lang="en-US" b="1" dirty="0" smtClean="0">
                <a:solidFill>
                  <a:srgbClr val="8F0856"/>
                </a:solidFill>
              </a:rPr>
            </a:br>
            <a:endParaRPr lang="en-US" b="1" dirty="0">
              <a:solidFill>
                <a:srgbClr val="8F0856"/>
              </a:solidFill>
            </a:endParaRPr>
          </a:p>
        </p:txBody>
      </p:sp>
      <p:sp>
        <p:nvSpPr>
          <p:cNvPr id="3" name="Subtitle 2"/>
          <p:cNvSpPr>
            <a:spLocks noGrp="1"/>
          </p:cNvSpPr>
          <p:nvPr>
            <p:ph type="subTitle" idx="1"/>
          </p:nvPr>
        </p:nvSpPr>
        <p:spPr>
          <a:xfrm>
            <a:off x="4515377" y="3996266"/>
            <a:ext cx="6987645" cy="2415043"/>
          </a:xfrm>
        </p:spPr>
        <p:txBody>
          <a:bodyPr>
            <a:normAutofit/>
          </a:bodyPr>
          <a:lstStyle/>
          <a:p>
            <a:r>
              <a:rPr lang="en-US" b="1" dirty="0" smtClean="0"/>
              <a:t>Sookyung Kim, Ph.D.</a:t>
            </a:r>
          </a:p>
          <a:p>
            <a:r>
              <a:rPr lang="en-US" dirty="0" smtClean="0"/>
              <a:t>Lawrence Livermore National Laboratory</a:t>
            </a:r>
          </a:p>
          <a:p>
            <a:endParaRPr lang="en-US" dirty="0"/>
          </a:p>
          <a:p>
            <a:r>
              <a:rPr lang="en-US" dirty="0"/>
              <a:t>2017 Triennial Project Review, Potomac, MD</a:t>
            </a:r>
          </a:p>
          <a:p>
            <a:r>
              <a:rPr lang="en-US" dirty="0"/>
              <a:t>June 8 – 9, 2017</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55549805"/>
              </p:ext>
            </p:extLst>
          </p:nvPr>
        </p:nvGraphicFramePr>
        <p:xfrm>
          <a:off x="221674" y="196809"/>
          <a:ext cx="2938086" cy="5551712"/>
        </p:xfrm>
        <a:graphic>
          <a:graphicData uri="http://schemas.openxmlformats.org/drawingml/2006/table">
            <a:tbl>
              <a:tblPr firstRow="1" bandRow="1">
                <a:tableStyleId>{6E25E649-3F16-4E02-A733-19D2CDBF48F0}</a:tableStyleId>
              </a:tblPr>
              <a:tblGrid>
                <a:gridCol w="273255">
                  <a:extLst>
                    <a:ext uri="{9D8B030D-6E8A-4147-A177-3AD203B41FA5}">
                      <a16:colId xmlns:a16="http://schemas.microsoft.com/office/drawing/2014/main" xmlns="" val="4094529835"/>
                    </a:ext>
                  </a:extLst>
                </a:gridCol>
                <a:gridCol w="308635">
                  <a:extLst>
                    <a:ext uri="{9D8B030D-6E8A-4147-A177-3AD203B41FA5}">
                      <a16:colId xmlns:a16="http://schemas.microsoft.com/office/drawing/2014/main" xmlns="" val="3537846017"/>
                    </a:ext>
                  </a:extLst>
                </a:gridCol>
                <a:gridCol w="2122152">
                  <a:extLst>
                    <a:ext uri="{9D8B030D-6E8A-4147-A177-3AD203B41FA5}">
                      <a16:colId xmlns:a16="http://schemas.microsoft.com/office/drawing/2014/main" xmlns="" val="2941850290"/>
                    </a:ext>
                  </a:extLst>
                </a:gridCol>
                <a:gridCol w="234044">
                  <a:extLst>
                    <a:ext uri="{9D8B030D-6E8A-4147-A177-3AD203B41FA5}">
                      <a16:colId xmlns:a16="http://schemas.microsoft.com/office/drawing/2014/main" xmlns="" val="3236593955"/>
                    </a:ext>
                  </a:extLst>
                </a:gridCol>
              </a:tblGrid>
              <a:tr h="269079">
                <a:tc gridSpan="2">
                  <a:txBody>
                    <a:bodyPr/>
                    <a:lstStyle/>
                    <a:p>
                      <a:pPr marL="0" marR="0" algn="ctr">
                        <a:spcBef>
                          <a:spcPts val="0"/>
                        </a:spcBef>
                        <a:spcAft>
                          <a:spcPts val="0"/>
                        </a:spcAft>
                      </a:pPr>
                      <a:r>
                        <a:rPr lang="en-US" sz="1200" dirty="0">
                          <a:effectLst/>
                        </a:rPr>
                        <a:t>Task</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86" marR="32886" marT="0" marB="0" anchor="ctr">
                    <a:lnL>
                      <a:noFill/>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endParaRPr lang="en-US"/>
                    </a:p>
                  </a:txBody>
                  <a:tcPr/>
                </a:tc>
                <a:tc gridSpan="2">
                  <a:txBody>
                    <a:bodyPr/>
                    <a:lstStyle/>
                    <a:p>
                      <a:pPr marL="0" marR="0" algn="l">
                        <a:spcBef>
                          <a:spcPts val="0"/>
                        </a:spcBef>
                        <a:spcAft>
                          <a:spcPts val="0"/>
                        </a:spcAft>
                      </a:pPr>
                      <a:r>
                        <a:rPr lang="en-US" sz="1200" dirty="0">
                          <a:effectLst/>
                        </a:rPr>
                        <a:t>R&amp;D Area</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86" marR="32886" marT="0" marB="0" anchor="ctr">
                    <a:lnL>
                      <a:noFill/>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marL="0" marR="0" algn="l">
                        <a:spcBef>
                          <a:spcPts val="0"/>
                        </a:spcBef>
                        <a:spcAft>
                          <a:spcPts val="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86" marR="32886" marT="0" marB="0" anchor="ctr">
                    <a:lnL>
                      <a:noFill/>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xmlns="" val="2845007178"/>
                  </a:ext>
                </a:extLst>
              </a:tr>
              <a:tr h="147084">
                <a:tc gridSpan="2">
                  <a:txBody>
                    <a:bodyPr/>
                    <a:lstStyle/>
                    <a:p>
                      <a:pPr marL="0" marR="0" algn="ctr">
                        <a:spcBef>
                          <a:spcPts val="0"/>
                        </a:spcBef>
                        <a:spcAft>
                          <a:spcPts val="0"/>
                        </a:spcAft>
                      </a:pPr>
                      <a:r>
                        <a:rPr lang="en-US" sz="1200" dirty="0">
                          <a:effectLst/>
                        </a:rPr>
                        <a:t>1.1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Data Management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2837134001"/>
                  </a:ext>
                </a:extLst>
              </a:tr>
              <a:tr h="215527">
                <a:tc gridSpan="2">
                  <a:txBody>
                    <a:bodyPr/>
                    <a:lstStyle/>
                    <a:p>
                      <a:pPr marL="0" marR="0" algn="ctr">
                        <a:spcBef>
                          <a:spcPts val="0"/>
                        </a:spcBef>
                        <a:spcAft>
                          <a:spcPts val="0"/>
                        </a:spcAft>
                      </a:pPr>
                      <a:r>
                        <a:rPr lang="en-US" sz="1200" dirty="0">
                          <a:effectLst/>
                        </a:rPr>
                        <a:t>1.2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User Interface and Search</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3944074419"/>
                  </a:ext>
                </a:extLst>
              </a:tr>
              <a:tr h="182880">
                <a:tc gridSpan="2">
                  <a:txBody>
                    <a:bodyPr/>
                    <a:lstStyle/>
                    <a:p>
                      <a:pPr marL="0" marR="0" algn="ctr">
                        <a:spcBef>
                          <a:spcPts val="0"/>
                        </a:spcBef>
                        <a:spcAft>
                          <a:spcPts val="0"/>
                        </a:spcAft>
                      </a:pPr>
                      <a:r>
                        <a:rPr lang="en-US" sz="1200" dirty="0">
                          <a:effectLst/>
                        </a:rPr>
                        <a:t>1.3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Hardware &amp; Network</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1355056994"/>
                  </a:ext>
                </a:extLst>
              </a:tr>
              <a:tr h="147084">
                <a:tc gridSpan="2">
                  <a:txBody>
                    <a:bodyPr/>
                    <a:lstStyle/>
                    <a:p>
                      <a:pPr marL="0" marR="0" algn="ctr">
                        <a:spcBef>
                          <a:spcPts val="0"/>
                        </a:spcBef>
                        <a:spcAft>
                          <a:spcPts val="0"/>
                        </a:spcAft>
                      </a:pPr>
                      <a:r>
                        <a:rPr lang="en-US" sz="1200">
                          <a:effectLst/>
                        </a:rPr>
                        <a:t>1.4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Data Transfer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864763846"/>
                  </a:ext>
                </a:extLst>
              </a:tr>
              <a:tr h="196308">
                <a:tc gridSpan="2">
                  <a:txBody>
                    <a:bodyPr/>
                    <a:lstStyle/>
                    <a:p>
                      <a:pPr marL="0" marR="0" algn="ctr">
                        <a:spcBef>
                          <a:spcPts val="0"/>
                        </a:spcBef>
                        <a:spcAft>
                          <a:spcPts val="0"/>
                        </a:spcAft>
                      </a:pPr>
                      <a:r>
                        <a:rPr lang="en-US" sz="1200">
                          <a:effectLst/>
                        </a:rPr>
                        <a:t>1.5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Installation (Containerized)</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3898299037"/>
                  </a:ext>
                </a:extLst>
              </a:tr>
              <a:tr h="203200">
                <a:tc gridSpan="2">
                  <a:txBody>
                    <a:bodyPr/>
                    <a:lstStyle/>
                    <a:p>
                      <a:pPr marL="0" marR="0" algn="ctr">
                        <a:spcBef>
                          <a:spcPts val="0"/>
                        </a:spcBef>
                        <a:spcAft>
                          <a:spcPts val="0"/>
                        </a:spcAft>
                      </a:pPr>
                      <a:r>
                        <a:rPr lang="en-US" sz="1200">
                          <a:effectLst/>
                        </a:rPr>
                        <a:t>1.6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Authentication &amp; Authorization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2097942482"/>
                  </a:ext>
                </a:extLst>
              </a:tr>
              <a:tr h="147084">
                <a:tc gridSpan="2">
                  <a:txBody>
                    <a:bodyPr/>
                    <a:lstStyle/>
                    <a:p>
                      <a:pPr marL="0" marR="0" algn="ctr">
                        <a:spcBef>
                          <a:spcPts val="0"/>
                        </a:spcBef>
                        <a:spcAft>
                          <a:spcPts val="0"/>
                        </a:spcAft>
                      </a:pPr>
                      <a:r>
                        <a:rPr lang="en-US" sz="1200">
                          <a:effectLst/>
                        </a:rPr>
                        <a:t>1.7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Federation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1661158377"/>
                  </a:ext>
                </a:extLst>
              </a:tr>
              <a:tr h="184514">
                <a:tc gridSpan="2">
                  <a:txBody>
                    <a:bodyPr/>
                    <a:lstStyle/>
                    <a:p>
                      <a:pPr marL="0" marR="0" algn="ctr">
                        <a:spcBef>
                          <a:spcPts val="0"/>
                        </a:spcBef>
                        <a:spcAft>
                          <a:spcPts val="0"/>
                        </a:spcAft>
                      </a:pPr>
                      <a:r>
                        <a:rPr lang="en-US" sz="1200">
                          <a:effectLst/>
                        </a:rPr>
                        <a:t>1.8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Quality Control &amp; Assurance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2886033466"/>
                  </a:ext>
                </a:extLst>
              </a:tr>
              <a:tr h="147084">
                <a:tc gridSpan="2">
                  <a:txBody>
                    <a:bodyPr/>
                    <a:lstStyle/>
                    <a:p>
                      <a:pPr marL="0" marR="0" algn="ctr">
                        <a:spcBef>
                          <a:spcPts val="0"/>
                        </a:spcBef>
                        <a:spcAft>
                          <a:spcPts val="0"/>
                        </a:spcAft>
                      </a:pPr>
                      <a:r>
                        <a:rPr lang="en-US" sz="1200">
                          <a:effectLst/>
                        </a:rPr>
                        <a:t>1.9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Replication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280967730"/>
                  </a:ext>
                </a:extLst>
              </a:tr>
              <a:tr h="147084">
                <a:tc gridSpan="2">
                  <a:txBody>
                    <a:bodyPr/>
                    <a:lstStyle/>
                    <a:p>
                      <a:pPr marL="0" marR="0" algn="ctr">
                        <a:spcBef>
                          <a:spcPts val="0"/>
                        </a:spcBef>
                        <a:spcAft>
                          <a:spcPts val="0"/>
                        </a:spcAft>
                      </a:pPr>
                      <a:r>
                        <a:rPr lang="en-US" sz="1200">
                          <a:effectLst/>
                        </a:rPr>
                        <a:t>1.10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Distributed Search</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1706525320"/>
                  </a:ext>
                </a:extLst>
              </a:tr>
              <a:tr h="147084">
                <a:tc gridSpan="2">
                  <a:txBody>
                    <a:bodyPr/>
                    <a:lstStyle/>
                    <a:p>
                      <a:pPr marL="0" marR="0" algn="ctr">
                        <a:spcBef>
                          <a:spcPts val="0"/>
                        </a:spcBef>
                        <a:spcAft>
                          <a:spcPts val="0"/>
                        </a:spcAft>
                      </a:pPr>
                      <a:r>
                        <a:rPr lang="en-US" sz="1200">
                          <a:effectLst/>
                        </a:rPr>
                        <a:t>1.11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Metrics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2291576173"/>
                  </a:ext>
                </a:extLst>
              </a:tr>
              <a:tr h="147084">
                <a:tc gridSpan="2">
                  <a:txBody>
                    <a:bodyPr/>
                    <a:lstStyle/>
                    <a:p>
                      <a:pPr marL="0" marR="0" algn="ctr">
                        <a:spcBef>
                          <a:spcPts val="0"/>
                        </a:spcBef>
                        <a:spcAft>
                          <a:spcPts val="0"/>
                        </a:spcAft>
                      </a:pPr>
                      <a:r>
                        <a:rPr lang="en-US" sz="1200">
                          <a:effectLst/>
                        </a:rPr>
                        <a:t>1.12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User Notification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xmlns="" val="3832388987"/>
                  </a:ext>
                </a:extLst>
              </a:tr>
              <a:tr h="192684">
                <a:tc gridSpan="2">
                  <a:txBody>
                    <a:bodyPr/>
                    <a:lstStyle/>
                    <a:p>
                      <a:pPr marL="0" marR="0" algn="ctr">
                        <a:spcBef>
                          <a:spcPts val="0"/>
                        </a:spcBef>
                        <a:spcAft>
                          <a:spcPts val="0"/>
                        </a:spcAft>
                      </a:pPr>
                      <a:r>
                        <a:rPr lang="en-US" sz="1200" dirty="0">
                          <a:effectLst/>
                        </a:rPr>
                        <a:t>1.13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Long-tail Publication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xmlns="" val="1206591972"/>
                  </a:ext>
                </a:extLst>
              </a:tr>
              <a:tr h="162560">
                <a:tc gridSpan="2">
                  <a:txBody>
                    <a:bodyPr/>
                    <a:lstStyle/>
                    <a:p>
                      <a:pPr marL="0" marR="0" algn="ctr">
                        <a:spcBef>
                          <a:spcPts val="0"/>
                        </a:spcBef>
                        <a:spcAft>
                          <a:spcPts val="0"/>
                        </a:spcAft>
                      </a:pPr>
                      <a:r>
                        <a:rPr lang="en-US" sz="1200" dirty="0">
                          <a:effectLst/>
                        </a:rPr>
                        <a:t>1.14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Distributed Computation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xmlns="" val="1066253454"/>
                  </a:ext>
                </a:extLst>
              </a:tr>
              <a:tr h="147084">
                <a:tc gridSpan="2">
                  <a:txBody>
                    <a:bodyPr/>
                    <a:lstStyle/>
                    <a:p>
                      <a:pPr marL="0" marR="0" algn="ctr">
                        <a:spcBef>
                          <a:spcPts val="0"/>
                        </a:spcBef>
                        <a:spcAft>
                          <a:spcPts val="0"/>
                        </a:spcAft>
                      </a:pPr>
                      <a:r>
                        <a:rPr lang="en-US" sz="1200" dirty="0">
                          <a:effectLst/>
                        </a:rPr>
                        <a:t>1.15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0"/>
                        </a:spcBef>
                        <a:spcAft>
                          <a:spcPts val="0"/>
                        </a:spcAft>
                      </a:pPr>
                      <a:r>
                        <a:rPr lang="en-US" sz="1200" dirty="0">
                          <a:effectLst/>
                        </a:rPr>
                        <a:t>Data Citation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xmlns="" val="4164405793"/>
                  </a:ext>
                </a:extLst>
              </a:tr>
              <a:tr h="175988">
                <a:tc gridSpan="2">
                  <a:txBody>
                    <a:bodyPr/>
                    <a:lstStyle/>
                    <a:p>
                      <a:pPr marL="0" marR="0" algn="ctr">
                        <a:spcBef>
                          <a:spcPts val="100"/>
                        </a:spcBef>
                        <a:spcAft>
                          <a:spcPts val="100"/>
                        </a:spcAft>
                      </a:pPr>
                      <a:r>
                        <a:rPr lang="en-US" sz="1200" dirty="0">
                          <a:effectLst/>
                        </a:rPr>
                        <a:t>2.1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Provenance Capture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xmlns="" val="4072766819"/>
                  </a:ext>
                </a:extLst>
              </a:tr>
              <a:tr h="147084">
                <a:tc gridSpan="2">
                  <a:txBody>
                    <a:bodyPr/>
                    <a:lstStyle/>
                    <a:p>
                      <a:pPr marL="0" marR="0" algn="ctr">
                        <a:spcBef>
                          <a:spcPts val="100"/>
                        </a:spcBef>
                        <a:spcAft>
                          <a:spcPts val="100"/>
                        </a:spcAft>
                      </a:pPr>
                      <a:r>
                        <a:rPr lang="en-US" sz="1200" dirty="0">
                          <a:effectLst/>
                        </a:rPr>
                        <a:t>2.2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Workflow</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xmlns="" val="78930218"/>
                  </a:ext>
                </a:extLst>
              </a:tr>
              <a:tr h="209736">
                <a:tc gridSpan="2">
                  <a:txBody>
                    <a:bodyPr/>
                    <a:lstStyle/>
                    <a:p>
                      <a:pPr marL="0" marR="0" algn="ctr">
                        <a:spcBef>
                          <a:spcPts val="100"/>
                        </a:spcBef>
                        <a:spcAft>
                          <a:spcPts val="100"/>
                        </a:spcAft>
                      </a:pPr>
                      <a:r>
                        <a:rPr lang="en-US" sz="1200">
                          <a:effectLst/>
                        </a:rPr>
                        <a:t>2.3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Dynamic Resources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2171878957"/>
                  </a:ext>
                </a:extLst>
              </a:tr>
              <a:tr h="147084">
                <a:tc gridSpan="2">
                  <a:txBody>
                    <a:bodyPr/>
                    <a:lstStyle/>
                    <a:p>
                      <a:pPr marL="0" marR="0" algn="ctr">
                        <a:spcBef>
                          <a:spcPts val="100"/>
                        </a:spcBef>
                        <a:spcAft>
                          <a:spcPts val="100"/>
                        </a:spcAft>
                      </a:pPr>
                      <a:r>
                        <a:rPr lang="en-US" sz="1200" dirty="0">
                          <a:effectLst/>
                        </a:rPr>
                        <a:t>2.4</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In situ Analysis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1197707956"/>
                  </a:ext>
                </a:extLst>
              </a:tr>
              <a:tr h="147084">
                <a:tc gridSpan="2">
                  <a:txBody>
                    <a:bodyPr/>
                    <a:lstStyle/>
                    <a:p>
                      <a:pPr marL="0" marR="0" algn="ctr">
                        <a:spcBef>
                          <a:spcPts val="100"/>
                        </a:spcBef>
                        <a:spcAft>
                          <a:spcPts val="100"/>
                        </a:spcAft>
                      </a:pPr>
                      <a:r>
                        <a:rPr lang="en-US" sz="1200" dirty="0">
                          <a:effectLst/>
                        </a:rPr>
                        <a:t>2.5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a:txBody>
                    <a:bodyPr/>
                    <a:lstStyle/>
                    <a:p>
                      <a:pPr marL="0" marR="0" algn="l">
                        <a:spcBef>
                          <a:spcPts val="100"/>
                        </a:spcBef>
                        <a:spcAft>
                          <a:spcPts val="100"/>
                        </a:spcAft>
                      </a:pPr>
                      <a:r>
                        <a:rPr lang="en-US" sz="1200" dirty="0">
                          <a:effectLst/>
                        </a:rPr>
                        <a:t>Machine Learning</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3101986888"/>
                  </a:ext>
                </a:extLst>
              </a:tr>
              <a:tr h="147084">
                <a:tc gridSpan="2">
                  <a:txBody>
                    <a:bodyPr/>
                    <a:lstStyle/>
                    <a:p>
                      <a:pPr marL="0" marR="0" algn="ctr">
                        <a:spcBef>
                          <a:spcPts val="100"/>
                        </a:spcBef>
                        <a:spcAft>
                          <a:spcPts val="100"/>
                        </a:spcAft>
                      </a:pPr>
                      <a:r>
                        <a:rPr lang="en-US" sz="1200" dirty="0">
                          <a:effectLst/>
                        </a:rPr>
                        <a:t>2.6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UQ</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2234931023"/>
                  </a:ext>
                </a:extLst>
              </a:tr>
              <a:tr h="147084">
                <a:tc gridSpan="2">
                  <a:txBody>
                    <a:bodyPr/>
                    <a:lstStyle/>
                    <a:p>
                      <a:pPr marL="0" marR="0" algn="ctr">
                        <a:spcBef>
                          <a:spcPts val="100"/>
                        </a:spcBef>
                        <a:spcAft>
                          <a:spcPts val="100"/>
                        </a:spcAft>
                      </a:pPr>
                      <a:r>
                        <a:rPr lang="en-US" sz="1200">
                          <a:effectLst/>
                        </a:rPr>
                        <a:t>2.7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100"/>
                        </a:spcAft>
                      </a:pPr>
                      <a:r>
                        <a:rPr lang="en-US" sz="1200" dirty="0">
                          <a:effectLst/>
                        </a:rPr>
                        <a:t>Analytical Modeling</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1046339322"/>
                  </a:ext>
                </a:extLst>
              </a:tr>
              <a:tr h="147084">
                <a:tc gridSpan="2">
                  <a:txBody>
                    <a:bodyPr/>
                    <a:lstStyle/>
                    <a:p>
                      <a:pPr marL="0" marR="0" algn="ctr">
                        <a:spcBef>
                          <a:spcPts val="100"/>
                        </a:spcBef>
                        <a:spcAft>
                          <a:spcPts val="100"/>
                        </a:spcAft>
                      </a:pPr>
                      <a:r>
                        <a:rPr lang="en-US" sz="1200">
                          <a:effectLst/>
                        </a:rPr>
                        <a:t>2.8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marL="0" marR="0" algn="l">
                        <a:spcBef>
                          <a:spcPts val="100"/>
                        </a:spcBef>
                        <a:spcAft>
                          <a:spcPts val="0"/>
                        </a:spcAft>
                      </a:pPr>
                      <a:r>
                        <a:rPr lang="en-US" sz="1200" dirty="0">
                          <a:effectLst/>
                        </a:rPr>
                        <a:t>Mobile Apps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100"/>
                        </a:spcBef>
                        <a:spcAft>
                          <a:spcPts val="10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503005057"/>
                  </a:ext>
                </a:extLst>
              </a:tr>
              <a:tr h="147084">
                <a:tc gridSpan="4">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T w="6350" cap="flat" cmpd="sng" algn="ctr">
                      <a:solidFill>
                        <a:schemeClr val="tx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2150295991"/>
                  </a:ext>
                </a:extLst>
              </a:tr>
              <a:tr h="147084">
                <a:tc gridSpan="4">
                  <a:txBody>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lang="en-US" sz="1000" dirty="0">
                          <a:effectLst/>
                        </a:rPr>
                        <a:t>Current capability status:</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4040973922"/>
                  </a:ext>
                </a:extLst>
              </a:tr>
              <a:tr h="147084">
                <a:tc>
                  <a:txBody>
                    <a:bodyPr/>
                    <a:lstStyle/>
                    <a:p>
                      <a:pPr marL="0" marR="0" algn="l">
                        <a:spcBef>
                          <a:spcPts val="0"/>
                        </a:spcBef>
                        <a:spcAft>
                          <a:spcPts val="0"/>
                        </a:spcAft>
                      </a:pPr>
                      <a:r>
                        <a:rPr lang="en-US" sz="10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accent1">
                        <a:lumMod val="75000"/>
                      </a:schemeClr>
                    </a:solidFill>
                  </a:tcPr>
                </a:tc>
                <a:tc gridSpan="3">
                  <a:txBody>
                    <a:bodyPr/>
                    <a:lstStyle/>
                    <a:p>
                      <a:pPr marL="0" marR="0" algn="l">
                        <a:spcBef>
                          <a:spcPts val="100"/>
                        </a:spcBef>
                        <a:spcAft>
                          <a:spcPts val="100"/>
                        </a:spcAft>
                      </a:pPr>
                      <a:r>
                        <a:rPr lang="en-US" sz="1000" dirty="0">
                          <a:effectLst/>
                        </a:rPr>
                        <a:t>Usable</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solidFill>
                      <a:schemeClr val="bg1">
                        <a:lumMod val="85000"/>
                      </a:schemeClr>
                    </a:solidFill>
                  </a:tcPr>
                </a:tc>
                <a:tc hMerge="1">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tc>
                <a:tc hMerge="1">
                  <a:txBody>
                    <a:bodyPr/>
                    <a:lstStyle/>
                    <a:p>
                      <a:endParaRPr lang="en-US"/>
                    </a:p>
                  </a:txBody>
                  <a:tcPr/>
                </a:tc>
                <a:extLst>
                  <a:ext uri="{0D108BD9-81ED-4DB2-BD59-A6C34878D82A}">
                    <a16:rowId xmlns:a16="http://schemas.microsoft.com/office/drawing/2014/main" xmlns="" val="3887399386"/>
                  </a:ext>
                </a:extLst>
              </a:tr>
              <a:tr h="147084">
                <a:tc>
                  <a:txBody>
                    <a:bodyPr/>
                    <a:lstStyle/>
                    <a:p>
                      <a:pPr marL="0" marR="0" algn="l">
                        <a:spcBef>
                          <a:spcPts val="0"/>
                        </a:spcBef>
                        <a:spcAft>
                          <a:spcPts val="0"/>
                        </a:spcAft>
                      </a:pPr>
                      <a:r>
                        <a:rPr lang="en-US" sz="10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B>
                      <a:noFill/>
                    </a:lnB>
                    <a:solidFill>
                      <a:schemeClr val="accent1">
                        <a:lumMod val="40000"/>
                        <a:lumOff val="60000"/>
                      </a:schemeClr>
                    </a:solidFill>
                  </a:tcPr>
                </a:tc>
                <a:tc gridSpan="3">
                  <a:txBody>
                    <a:bodyPr/>
                    <a:lstStyle/>
                    <a:p>
                      <a:pPr marL="0" marR="0" algn="l">
                        <a:spcBef>
                          <a:spcPts val="100"/>
                        </a:spcBef>
                        <a:spcAft>
                          <a:spcPts val="100"/>
                        </a:spcAft>
                      </a:pPr>
                      <a:r>
                        <a:rPr lang="en-US" sz="1000" dirty="0">
                          <a:effectLst/>
                        </a:rPr>
                        <a:t>Prototype</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B>
                      <a:noFill/>
                    </a:lnB>
                    <a:solidFill>
                      <a:schemeClr val="bg1">
                        <a:lumMod val="85000"/>
                      </a:schemeClr>
                    </a:solidFill>
                  </a:tcPr>
                </a:tc>
                <a:tc hMerge="1">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tc>
                <a:tc hMerge="1">
                  <a:txBody>
                    <a:bodyPr/>
                    <a:lstStyle/>
                    <a:p>
                      <a:endParaRPr lang="en-US"/>
                    </a:p>
                  </a:txBody>
                  <a:tcPr/>
                </a:tc>
                <a:extLst>
                  <a:ext uri="{0D108BD9-81ED-4DB2-BD59-A6C34878D82A}">
                    <a16:rowId xmlns:a16="http://schemas.microsoft.com/office/drawing/2014/main" xmlns="" val="33281168"/>
                  </a:ext>
                </a:extLst>
              </a:tr>
              <a:tr h="147084">
                <a:tc>
                  <a:txBody>
                    <a:bodyPr/>
                    <a:lstStyle/>
                    <a:p>
                      <a:pPr marL="0" marR="0" algn="l">
                        <a:spcBef>
                          <a:spcPts val="0"/>
                        </a:spcBef>
                        <a:spcAft>
                          <a:spcPts val="0"/>
                        </a:spcAft>
                      </a:pPr>
                      <a:r>
                        <a:rPr lang="en-US" sz="10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a:noFill/>
                    </a:lnL>
                    <a:lnR>
                      <a:noFill/>
                    </a:lnR>
                    <a:lnT>
                      <a:noFill/>
                    </a:lnT>
                    <a:lnB w="25400" cmpd="sng">
                      <a:noFill/>
                    </a:lnB>
                    <a:lnTlToBr w="12700" cmpd="sng">
                      <a:noFill/>
                      <a:prstDash val="solid"/>
                    </a:lnTlToBr>
                    <a:lnBlToTr w="12700" cmpd="sng">
                      <a:noFill/>
                      <a:prstDash val="solid"/>
                    </a:lnBlToTr>
                    <a:solidFill>
                      <a:schemeClr val="accent1">
                        <a:lumMod val="20000"/>
                        <a:lumOff val="80000"/>
                      </a:schemeClr>
                    </a:solidFill>
                  </a:tcPr>
                </a:tc>
                <a:tc gridSpan="3">
                  <a:txBody>
                    <a:bodyPr/>
                    <a:lstStyle/>
                    <a:p>
                      <a:pPr marL="0" marR="0" algn="l">
                        <a:spcBef>
                          <a:spcPts val="100"/>
                        </a:spcBef>
                        <a:spcAft>
                          <a:spcPts val="100"/>
                        </a:spcAft>
                      </a:pPr>
                      <a:r>
                        <a:rPr lang="en-US" sz="1000" dirty="0">
                          <a:effectLst/>
                        </a:rPr>
                        <a:t>Research activity</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lnL>
                      <a:noFill/>
                    </a:lnL>
                    <a:lnR>
                      <a:noFill/>
                    </a:lnR>
                    <a:lnT>
                      <a:noFill/>
                    </a:lnT>
                    <a:lnB w="25400" cmpd="sng">
                      <a:noFill/>
                    </a:lnB>
                    <a:lnTlToBr w="12700" cmpd="sng">
                      <a:noFill/>
                      <a:prstDash val="solid"/>
                    </a:lnTlToBr>
                    <a:lnBlToTr w="12700" cmpd="sng">
                      <a:noFill/>
                      <a:prstDash val="solid"/>
                    </a:lnBlToTr>
                    <a:solidFill>
                      <a:schemeClr val="bg1">
                        <a:lumMod val="85000"/>
                      </a:schemeClr>
                    </a:solidFill>
                  </a:tcPr>
                </a:tc>
                <a:tc hMerge="1">
                  <a:txBody>
                    <a:bodyPr/>
                    <a:lstStyle/>
                    <a:p>
                      <a:pPr marL="0" marR="0" algn="l">
                        <a:spcBef>
                          <a:spcPts val="100"/>
                        </a:spcBef>
                        <a:spcAft>
                          <a:spcPts val="10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18" marR="17661" marT="4263" marB="4263"/>
                </a:tc>
                <a:tc hMerge="1">
                  <a:txBody>
                    <a:bodyPr/>
                    <a:lstStyle/>
                    <a:p>
                      <a:endParaRPr lang="en-US"/>
                    </a:p>
                  </a:txBody>
                  <a:tcPr/>
                </a:tc>
                <a:extLst>
                  <a:ext uri="{0D108BD9-81ED-4DB2-BD59-A6C34878D82A}">
                    <a16:rowId xmlns:a16="http://schemas.microsoft.com/office/drawing/2014/main" xmlns="" val="3386676698"/>
                  </a:ext>
                </a:extLst>
              </a:tr>
            </a:tbl>
          </a:graphicData>
        </a:graphic>
      </p:graphicFrame>
    </p:spTree>
    <p:extLst>
      <p:ext uri="{BB962C8B-B14F-4D97-AF65-F5344CB8AC3E}">
        <p14:creationId xmlns:p14="http://schemas.microsoft.com/office/powerpoint/2010/main" val="162034954"/>
      </p:ext>
    </p:extLst>
  </p:cSld>
  <p:clrMapOvr>
    <a:masterClrMapping/>
  </p:clrMapOvr>
  <mc:AlternateContent xmlns:mc="http://schemas.openxmlformats.org/markup-compatibility/2006" xmlns:p14="http://schemas.microsoft.com/office/powerpoint/2010/main">
    <mc:Choice Requires="p14">
      <p:transition spd="slow" p14:dur="2000" advTm="120327"/>
    </mc:Choice>
    <mc:Fallback xmlns="">
      <p:transition spd="slow" advTm="120327"/>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ounded Rectangle 75"/>
          <p:cNvSpPr/>
          <p:nvPr/>
        </p:nvSpPr>
        <p:spPr>
          <a:xfrm>
            <a:off x="7871814" y="4525784"/>
            <a:ext cx="4058969" cy="1433915"/>
          </a:xfrm>
          <a:prstGeom prst="round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a:ln>
                <a:solidFill>
                  <a:sysClr val="windowText" lastClr="000000"/>
                </a:solidFill>
              </a:ln>
            </a:endParaRPr>
          </a:p>
        </p:txBody>
      </p:sp>
      <p:sp>
        <p:nvSpPr>
          <p:cNvPr id="2" name="Title 1"/>
          <p:cNvSpPr>
            <a:spLocks noGrp="1"/>
          </p:cNvSpPr>
          <p:nvPr>
            <p:ph type="title"/>
          </p:nvPr>
        </p:nvSpPr>
        <p:spPr>
          <a:xfrm>
            <a:off x="1448010" y="160193"/>
            <a:ext cx="10018713" cy="1752599"/>
          </a:xfrm>
          <a:effectLst/>
        </p:spPr>
        <p:txBody>
          <a:bodyPr/>
          <a:lstStyle/>
          <a:p>
            <a:r>
              <a:rPr lang="en-US" b="1" dirty="0" smtClean="0">
                <a:solidFill>
                  <a:srgbClr val="8F0856"/>
                </a:solidFill>
              </a:rPr>
              <a:t>Increase localization accuracy</a:t>
            </a:r>
            <a:br>
              <a:rPr lang="en-US" b="1" dirty="0" smtClean="0">
                <a:solidFill>
                  <a:srgbClr val="8F0856"/>
                </a:solidFill>
              </a:rPr>
            </a:br>
            <a:r>
              <a:rPr lang="en-US" b="1" dirty="0" smtClean="0">
                <a:solidFill>
                  <a:srgbClr val="8F0856"/>
                </a:solidFill>
              </a:rPr>
              <a:t>using Pixel Recursive Super Resolution</a:t>
            </a:r>
            <a:endParaRPr lang="en-US" b="1" dirty="0">
              <a:solidFill>
                <a:srgbClr val="8F0856"/>
              </a:solidFill>
            </a:endParaRPr>
          </a:p>
        </p:txBody>
      </p:sp>
      <p:sp>
        <p:nvSpPr>
          <p:cNvPr id="4" name="TextBox 3"/>
          <p:cNvSpPr txBox="1"/>
          <p:nvPr/>
        </p:nvSpPr>
        <p:spPr>
          <a:xfrm>
            <a:off x="1158314" y="6347152"/>
            <a:ext cx="10885480" cy="338554"/>
          </a:xfrm>
          <a:prstGeom prst="rect">
            <a:avLst/>
          </a:prstGeom>
          <a:noFill/>
        </p:spPr>
        <p:txBody>
          <a:bodyPr wrap="none" rtlCol="0">
            <a:spAutoFit/>
          </a:bodyPr>
          <a:lstStyle/>
          <a:p>
            <a:r>
              <a:rPr lang="en-US" sz="1600" dirty="0"/>
              <a:t>Dahl, Ryan, Mohammad </a:t>
            </a:r>
            <a:r>
              <a:rPr lang="en-US" sz="1600" dirty="0" err="1"/>
              <a:t>Norouzi</a:t>
            </a:r>
            <a:r>
              <a:rPr lang="en-US" sz="1600" dirty="0"/>
              <a:t>, and Jonathon </a:t>
            </a:r>
            <a:r>
              <a:rPr lang="en-US" sz="1600" dirty="0" err="1"/>
              <a:t>Shlens</a:t>
            </a:r>
            <a:r>
              <a:rPr lang="en-US" sz="1600" dirty="0"/>
              <a:t>. "Pixel recursive super resolution." </a:t>
            </a:r>
            <a:r>
              <a:rPr lang="en-US" sz="1600" i="1" dirty="0" err="1"/>
              <a:t>arXiv</a:t>
            </a:r>
            <a:r>
              <a:rPr lang="en-US" sz="1600" i="1" dirty="0"/>
              <a:t> preprint arXiv:1702.00783</a:t>
            </a:r>
            <a:r>
              <a:rPr lang="en-US" sz="1600" dirty="0"/>
              <a:t> (2017)</a:t>
            </a:r>
            <a:endParaRPr lang="en-US" sz="1400" i="1" dirty="0"/>
          </a:p>
        </p:txBody>
      </p:sp>
      <p:sp>
        <p:nvSpPr>
          <p:cNvPr id="28" name="Rounded Rectangle 27"/>
          <p:cNvSpPr/>
          <p:nvPr/>
        </p:nvSpPr>
        <p:spPr>
          <a:xfrm>
            <a:off x="595757" y="2503499"/>
            <a:ext cx="6719443" cy="3843653"/>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a:p>
        </p:txBody>
      </p:sp>
      <p:sp>
        <p:nvSpPr>
          <p:cNvPr id="29" name="Text Box 22"/>
          <p:cNvSpPr txBox="1">
            <a:spLocks noChangeArrowheads="1"/>
          </p:cNvSpPr>
          <p:nvPr/>
        </p:nvSpPr>
        <p:spPr bwMode="auto">
          <a:xfrm>
            <a:off x="1904645" y="2181204"/>
            <a:ext cx="4155756" cy="338554"/>
          </a:xfrm>
          <a:prstGeom prst="rect">
            <a:avLst/>
          </a:prstGeom>
          <a:noFill/>
          <a:ln>
            <a:noFill/>
          </a:ln>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spcBef>
                <a:spcPct val="50000"/>
              </a:spcBef>
            </a:pPr>
            <a:r>
              <a:rPr lang="en-US" altLang="en-US" sz="1600" b="1" dirty="0" smtClean="0">
                <a:solidFill>
                  <a:schemeClr val="tx2"/>
                </a:solidFill>
                <a:latin typeface="Helvetica" charset="0"/>
              </a:rPr>
              <a:t>Pixel Recursive </a:t>
            </a:r>
            <a:r>
              <a:rPr lang="en-US" altLang="en-US" sz="1600" b="1" smtClean="0">
                <a:solidFill>
                  <a:schemeClr val="tx2"/>
                </a:solidFill>
                <a:latin typeface="Helvetica" charset="0"/>
              </a:rPr>
              <a:t>Super Resolution</a:t>
            </a:r>
            <a:endParaRPr lang="en-US" altLang="en-US" sz="1600" b="1" dirty="0">
              <a:solidFill>
                <a:schemeClr val="tx2"/>
              </a:solidFill>
              <a:latin typeface="Helvetica" charset="0"/>
            </a:endParaRPr>
          </a:p>
        </p:txBody>
      </p:sp>
      <p:sp>
        <p:nvSpPr>
          <p:cNvPr id="30" name="TextBox 29"/>
          <p:cNvSpPr txBox="1"/>
          <p:nvPr/>
        </p:nvSpPr>
        <p:spPr>
          <a:xfrm>
            <a:off x="8762648" y="5514855"/>
            <a:ext cx="184731" cy="369332"/>
          </a:xfrm>
          <a:prstGeom prst="rect">
            <a:avLst/>
          </a:prstGeom>
          <a:noFill/>
        </p:spPr>
        <p:txBody>
          <a:bodyPr wrap="none" rtlCol="0">
            <a:spAutoFit/>
          </a:bodyPr>
          <a:lstStyle/>
          <a:p>
            <a:endParaRPr lang="en-US" dirty="0"/>
          </a:p>
        </p:txBody>
      </p:sp>
      <p:pic>
        <p:nvPicPr>
          <p:cNvPr id="31" name="Picture 3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084" y="2413202"/>
            <a:ext cx="5080000" cy="3959412"/>
          </a:xfrm>
          <a:prstGeom prst="rect">
            <a:avLst/>
          </a:prstGeom>
        </p:spPr>
      </p:pic>
      <p:sp>
        <p:nvSpPr>
          <p:cNvPr id="32" name="Rectangle 31"/>
          <p:cNvSpPr/>
          <p:nvPr/>
        </p:nvSpPr>
        <p:spPr>
          <a:xfrm>
            <a:off x="2699931" y="5185871"/>
            <a:ext cx="338554" cy="369332"/>
          </a:xfrm>
          <a:prstGeom prst="rect">
            <a:avLst/>
          </a:prstGeom>
        </p:spPr>
        <p:txBody>
          <a:bodyPr wrap="none">
            <a:spAutoFit/>
          </a:bodyPr>
          <a:lstStyle/>
          <a:p>
            <a:r>
              <a:rPr lang="en-US" dirty="0" smtClean="0">
                <a:solidFill>
                  <a:srgbClr val="FF0000"/>
                </a:solidFill>
                <a:sym typeface="Wingdings"/>
              </a:rPr>
              <a:t>A</a:t>
            </a:r>
            <a:endParaRPr lang="en-US" dirty="0"/>
          </a:p>
        </p:txBody>
      </p:sp>
      <p:sp>
        <p:nvSpPr>
          <p:cNvPr id="33" name="Rectangle 32"/>
          <p:cNvSpPr/>
          <p:nvPr/>
        </p:nvSpPr>
        <p:spPr>
          <a:xfrm>
            <a:off x="2703395" y="3933188"/>
            <a:ext cx="338554" cy="369332"/>
          </a:xfrm>
          <a:prstGeom prst="rect">
            <a:avLst/>
          </a:prstGeom>
        </p:spPr>
        <p:txBody>
          <a:bodyPr wrap="none">
            <a:spAutoFit/>
          </a:bodyPr>
          <a:lstStyle/>
          <a:p>
            <a:r>
              <a:rPr lang="en-US" smtClean="0">
                <a:solidFill>
                  <a:srgbClr val="FF0000"/>
                </a:solidFill>
                <a:sym typeface="Wingdings"/>
              </a:rPr>
              <a:t>B</a:t>
            </a:r>
            <a:endParaRPr lang="en-US"/>
          </a:p>
        </p:txBody>
      </p:sp>
      <mc:AlternateContent xmlns:mc="http://schemas.openxmlformats.org/markup-compatibility/2006" xmlns:a14="http://schemas.microsoft.com/office/drawing/2010/main">
        <mc:Choice Requires="a14">
          <p:sp>
            <p:nvSpPr>
              <p:cNvPr id="34" name="TextBox 33"/>
              <p:cNvSpPr txBox="1"/>
              <p:nvPr/>
            </p:nvSpPr>
            <p:spPr>
              <a:xfrm>
                <a:off x="4028184" y="5315480"/>
                <a:ext cx="90351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charset="0"/>
                        </a:rPr>
                        <m:t>𝒑</m:t>
                      </m:r>
                      <m:r>
                        <a:rPr lang="en-US" sz="2000" b="1" i="1" smtClean="0">
                          <a:solidFill>
                            <a:srgbClr val="FF0000"/>
                          </a:solidFill>
                          <a:latin typeface="Cambria Math" charset="0"/>
                        </a:rPr>
                        <m:t>(</m:t>
                      </m:r>
                      <m:sSub>
                        <m:sSubPr>
                          <m:ctrlPr>
                            <a:rPr lang="en-US" sz="2000" b="1" i="1" smtClean="0">
                              <a:solidFill>
                                <a:srgbClr val="FF0000"/>
                              </a:solidFill>
                              <a:latin typeface="Cambria Math" charset="0"/>
                            </a:rPr>
                          </m:ctrlPr>
                        </m:sSubPr>
                        <m:e>
                          <m:r>
                            <a:rPr lang="en-US" sz="2000" b="1" i="1" smtClean="0">
                              <a:solidFill>
                                <a:srgbClr val="FF0000"/>
                              </a:solidFill>
                              <a:latin typeface="Cambria Math" charset="0"/>
                            </a:rPr>
                            <m:t>𝒚</m:t>
                          </m:r>
                        </m:e>
                        <m:sub>
                          <m:r>
                            <a:rPr lang="en-US" sz="2000" b="1" i="1" smtClean="0">
                              <a:solidFill>
                                <a:srgbClr val="FF0000"/>
                              </a:solidFill>
                              <a:latin typeface="Cambria Math" charset="0"/>
                            </a:rPr>
                            <m:t>𝒊</m:t>
                          </m:r>
                        </m:sub>
                      </m:sSub>
                      <m:r>
                        <a:rPr lang="en-US" sz="2000" b="1" i="1" smtClean="0">
                          <a:solidFill>
                            <a:srgbClr val="FF0000"/>
                          </a:solidFill>
                          <a:latin typeface="Cambria Math" charset="0"/>
                        </a:rPr>
                        <m:t>|</m:t>
                      </m:r>
                      <m:r>
                        <a:rPr lang="en-US" sz="2000" b="1" i="1" smtClean="0">
                          <a:solidFill>
                            <a:srgbClr val="FF0000"/>
                          </a:solidFill>
                          <a:latin typeface="Cambria Math" charset="0"/>
                        </a:rPr>
                        <m:t>𝒙</m:t>
                      </m:r>
                      <m:r>
                        <a:rPr lang="en-US" sz="2000" b="1" i="1" smtClean="0">
                          <a:solidFill>
                            <a:srgbClr val="FF0000"/>
                          </a:solidFill>
                          <a:latin typeface="Cambria Math" charset="0"/>
                        </a:rPr>
                        <m:t>)</m:t>
                      </m:r>
                    </m:oMath>
                  </m:oMathPara>
                </a14:m>
                <a:endParaRPr lang="en-US" sz="2000" b="1" dirty="0">
                  <a:solidFill>
                    <a:srgbClr val="FF0000"/>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4028184" y="5315480"/>
                <a:ext cx="903516" cy="307777"/>
              </a:xfrm>
              <a:prstGeom prst="rect">
                <a:avLst/>
              </a:prstGeom>
              <a:blipFill rotWithShape="0">
                <a:blip r:embed="rId4"/>
                <a:stretch>
                  <a:fillRect l="-6081" t="-4000" r="-9459" b="-3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514084" y="2927317"/>
                <a:ext cx="112736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charset="0"/>
                        </a:rPr>
                        <m:t>𝒑</m:t>
                      </m:r>
                      <m:r>
                        <a:rPr lang="en-US" sz="2000" b="1" i="1" smtClean="0">
                          <a:solidFill>
                            <a:srgbClr val="FF0000"/>
                          </a:solidFill>
                          <a:latin typeface="Cambria Math" charset="0"/>
                        </a:rPr>
                        <m:t>(</m:t>
                      </m:r>
                      <m:sSub>
                        <m:sSubPr>
                          <m:ctrlPr>
                            <a:rPr lang="en-US" sz="2000" b="1" i="1" smtClean="0">
                              <a:solidFill>
                                <a:srgbClr val="FF0000"/>
                              </a:solidFill>
                              <a:latin typeface="Cambria Math" charset="0"/>
                            </a:rPr>
                          </m:ctrlPr>
                        </m:sSubPr>
                        <m:e>
                          <m:r>
                            <a:rPr lang="en-US" sz="2000" b="1" i="1" smtClean="0">
                              <a:solidFill>
                                <a:srgbClr val="FF0000"/>
                              </a:solidFill>
                              <a:latin typeface="Cambria Math" charset="0"/>
                            </a:rPr>
                            <m:t>𝒚</m:t>
                          </m:r>
                        </m:e>
                        <m:sub>
                          <m:r>
                            <a:rPr lang="en-US" sz="2000" b="1" i="1" smtClean="0">
                              <a:solidFill>
                                <a:srgbClr val="FF0000"/>
                              </a:solidFill>
                              <a:latin typeface="Cambria Math" charset="0"/>
                            </a:rPr>
                            <m:t>𝒊</m:t>
                          </m:r>
                        </m:sub>
                      </m:sSub>
                      <m:r>
                        <a:rPr lang="en-US" sz="2000" b="1" i="1" smtClean="0">
                          <a:solidFill>
                            <a:srgbClr val="FF0000"/>
                          </a:solidFill>
                          <a:latin typeface="Cambria Math" charset="0"/>
                        </a:rPr>
                        <m:t>|</m:t>
                      </m:r>
                      <m:sSub>
                        <m:sSubPr>
                          <m:ctrlPr>
                            <a:rPr lang="en-US" sz="2000" b="1" i="1" smtClean="0">
                              <a:solidFill>
                                <a:srgbClr val="FF0000"/>
                              </a:solidFill>
                              <a:latin typeface="Cambria Math" charset="0"/>
                            </a:rPr>
                          </m:ctrlPr>
                        </m:sSubPr>
                        <m:e>
                          <m:r>
                            <a:rPr lang="en-US" sz="2000" b="1" i="1" smtClean="0">
                              <a:solidFill>
                                <a:srgbClr val="FF0000"/>
                              </a:solidFill>
                              <a:latin typeface="Cambria Math" charset="0"/>
                            </a:rPr>
                            <m:t>𝒚</m:t>
                          </m:r>
                        </m:e>
                        <m:sub>
                          <m:r>
                            <a:rPr lang="en-US" sz="2000" b="1" i="1" smtClean="0">
                              <a:solidFill>
                                <a:srgbClr val="FF0000"/>
                              </a:solidFill>
                              <a:latin typeface="Cambria Math" charset="0"/>
                            </a:rPr>
                            <m:t>&lt;</m:t>
                          </m:r>
                          <m:r>
                            <a:rPr lang="en-US" sz="2000" b="1" i="1" smtClean="0">
                              <a:solidFill>
                                <a:srgbClr val="FF0000"/>
                              </a:solidFill>
                              <a:latin typeface="Cambria Math" charset="0"/>
                            </a:rPr>
                            <m:t>𝒊</m:t>
                          </m:r>
                        </m:sub>
                      </m:sSub>
                      <m:r>
                        <a:rPr lang="en-US" sz="2000" b="1" i="1" smtClean="0">
                          <a:solidFill>
                            <a:srgbClr val="FF0000"/>
                          </a:solidFill>
                          <a:latin typeface="Cambria Math" charset="0"/>
                        </a:rPr>
                        <m:t>)</m:t>
                      </m:r>
                    </m:oMath>
                  </m:oMathPara>
                </a14:m>
                <a:endParaRPr lang="en-US" sz="2000" b="1" dirty="0">
                  <a:solidFill>
                    <a:srgbClr val="FF0000"/>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514084" y="2927317"/>
                <a:ext cx="1127360" cy="307777"/>
              </a:xfrm>
              <a:prstGeom prst="rect">
                <a:avLst/>
              </a:prstGeom>
              <a:blipFill rotWithShape="0">
                <a:blip r:embed="rId5"/>
                <a:stretch>
                  <a:fillRect l="-4324" t="-3922" r="-7568" b="-31373"/>
                </a:stretch>
              </a:blipFill>
            </p:spPr>
            <p:txBody>
              <a:bodyPr/>
              <a:lstStyle/>
              <a:p>
                <a:r>
                  <a:rPr lang="en-US">
                    <a:noFill/>
                  </a:rPr>
                  <a:t> </a:t>
                </a:r>
              </a:p>
            </p:txBody>
          </p:sp>
        </mc:Fallback>
      </mc:AlternateContent>
      <p:sp>
        <p:nvSpPr>
          <p:cNvPr id="36" name="Rectangle 35"/>
          <p:cNvSpPr/>
          <p:nvPr/>
        </p:nvSpPr>
        <p:spPr>
          <a:xfrm>
            <a:off x="5092102" y="5623256"/>
            <a:ext cx="1932973" cy="584775"/>
          </a:xfrm>
          <a:prstGeom prst="rect">
            <a:avLst/>
          </a:prstGeom>
        </p:spPr>
        <p:txBody>
          <a:bodyPr wrap="square" anchor="ctr">
            <a:spAutoFit/>
          </a:bodyPr>
          <a:lstStyle/>
          <a:p>
            <a:pPr algn="ctr"/>
            <a:r>
              <a:rPr lang="en-US" sz="1600" dirty="0" smtClean="0">
                <a:sym typeface="Wingdings"/>
              </a:rPr>
              <a:t>Capture global structure of x</a:t>
            </a:r>
            <a:endParaRPr lang="en-US" sz="1600" dirty="0"/>
          </a:p>
        </p:txBody>
      </p:sp>
      <p:sp>
        <p:nvSpPr>
          <p:cNvPr id="37" name="Rectangle 36"/>
          <p:cNvSpPr/>
          <p:nvPr/>
        </p:nvSpPr>
        <p:spPr>
          <a:xfrm>
            <a:off x="5362297" y="2821631"/>
            <a:ext cx="1785727" cy="830997"/>
          </a:xfrm>
          <a:prstGeom prst="rect">
            <a:avLst/>
          </a:prstGeom>
        </p:spPr>
        <p:txBody>
          <a:bodyPr wrap="square">
            <a:spAutoFit/>
          </a:bodyPr>
          <a:lstStyle/>
          <a:p>
            <a:pPr algn="ctr"/>
            <a:r>
              <a:rPr lang="en-US" sz="1600" dirty="0" smtClean="0">
                <a:sym typeface="Wingdings"/>
              </a:rPr>
              <a:t>Capture </a:t>
            </a:r>
            <a:br>
              <a:rPr lang="en-US" sz="1600" dirty="0" smtClean="0">
                <a:sym typeface="Wingdings"/>
              </a:rPr>
            </a:br>
            <a:r>
              <a:rPr lang="en-US" sz="1600" dirty="0" smtClean="0">
                <a:sym typeface="Wingdings"/>
              </a:rPr>
              <a:t>serial dependency of pixel</a:t>
            </a:r>
            <a:endParaRPr lang="en-US" sz="1600" dirty="0"/>
          </a:p>
        </p:txBody>
      </p:sp>
      <p:pic>
        <p:nvPicPr>
          <p:cNvPr id="38" name="Picture 37"/>
          <p:cNvPicPr>
            <a:picLocks noChangeAspect="1"/>
          </p:cNvPicPr>
          <p:nvPr/>
        </p:nvPicPr>
        <p:blipFill rotWithShape="1">
          <a:blip r:embed="rId6">
            <a:extLst>
              <a:ext uri="{28A0092B-C50C-407E-A947-70E740481C1C}">
                <a14:useLocalDpi xmlns:a14="http://schemas.microsoft.com/office/drawing/2010/main" val="0"/>
              </a:ext>
            </a:extLst>
          </a:blip>
          <a:srcRect t="9883" r="67332" b="61620"/>
          <a:stretch/>
        </p:blipFill>
        <p:spPr>
          <a:xfrm>
            <a:off x="1506326" y="5494073"/>
            <a:ext cx="563890" cy="541565"/>
          </a:xfrm>
          <a:prstGeom prst="rect">
            <a:avLst/>
          </a:prstGeom>
        </p:spPr>
      </p:pic>
      <p:pic>
        <p:nvPicPr>
          <p:cNvPr id="39" name="Picture 38"/>
          <p:cNvPicPr>
            <a:picLocks noChangeAspect="1"/>
          </p:cNvPicPr>
          <p:nvPr/>
        </p:nvPicPr>
        <p:blipFill rotWithShape="1">
          <a:blip r:embed="rId6">
            <a:extLst>
              <a:ext uri="{28A0092B-C50C-407E-A947-70E740481C1C}">
                <a14:useLocalDpi xmlns:a14="http://schemas.microsoft.com/office/drawing/2010/main" val="0"/>
              </a:ext>
            </a:extLst>
          </a:blip>
          <a:srcRect l="34724" t="11022" r="33665" b="62133"/>
          <a:stretch/>
        </p:blipFill>
        <p:spPr>
          <a:xfrm>
            <a:off x="3398888" y="5341672"/>
            <a:ext cx="514909" cy="481453"/>
          </a:xfrm>
          <a:prstGeom prst="rect">
            <a:avLst/>
          </a:prstGeom>
        </p:spPr>
      </p:pic>
      <p:pic>
        <p:nvPicPr>
          <p:cNvPr id="40" name="Picture 39"/>
          <p:cNvPicPr>
            <a:picLocks noChangeAspect="1"/>
          </p:cNvPicPr>
          <p:nvPr/>
        </p:nvPicPr>
        <p:blipFill rotWithShape="1">
          <a:blip r:embed="rId6">
            <a:extLst>
              <a:ext uri="{28A0092B-C50C-407E-A947-70E740481C1C}">
                <a14:useLocalDpi xmlns:a14="http://schemas.microsoft.com/office/drawing/2010/main" val="0"/>
              </a:ext>
            </a:extLst>
          </a:blip>
          <a:srcRect l="34724" t="11022" r="33665" b="62133"/>
          <a:stretch/>
        </p:blipFill>
        <p:spPr>
          <a:xfrm>
            <a:off x="1354188" y="4420753"/>
            <a:ext cx="514909" cy="481453"/>
          </a:xfrm>
          <a:prstGeom prst="rect">
            <a:avLst/>
          </a:prstGeom>
        </p:spPr>
      </p:pic>
      <p:sp>
        <p:nvSpPr>
          <p:cNvPr id="41" name="Rectangle 40"/>
          <p:cNvSpPr/>
          <p:nvPr/>
        </p:nvSpPr>
        <p:spPr bwMode="auto">
          <a:xfrm>
            <a:off x="1370454" y="4632382"/>
            <a:ext cx="508000" cy="254000"/>
          </a:xfrm>
          <a:prstGeom prst="rect">
            <a:avLst/>
          </a:prstGeom>
          <a:solidFill>
            <a:schemeClr val="bg1">
              <a:lumMod val="7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p:cNvSpPr/>
          <p:nvPr/>
        </p:nvSpPr>
        <p:spPr bwMode="auto">
          <a:xfrm>
            <a:off x="1482084" y="4572580"/>
            <a:ext cx="368300" cy="88900"/>
          </a:xfrm>
          <a:prstGeom prst="rect">
            <a:avLst/>
          </a:prstGeom>
          <a:solidFill>
            <a:schemeClr val="bg1">
              <a:lumMod val="7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43" name="Picture 42"/>
          <p:cNvPicPr>
            <a:picLocks noChangeAspect="1"/>
          </p:cNvPicPr>
          <p:nvPr/>
        </p:nvPicPr>
        <p:blipFill rotWithShape="1">
          <a:blip r:embed="rId6">
            <a:extLst>
              <a:ext uri="{28A0092B-C50C-407E-A947-70E740481C1C}">
                <a14:useLocalDpi xmlns:a14="http://schemas.microsoft.com/office/drawing/2010/main" val="0"/>
              </a:ext>
            </a:extLst>
          </a:blip>
          <a:srcRect l="34724" t="11022" r="33665" b="62133"/>
          <a:stretch/>
        </p:blipFill>
        <p:spPr>
          <a:xfrm>
            <a:off x="3362899" y="4150929"/>
            <a:ext cx="514909" cy="481453"/>
          </a:xfrm>
          <a:prstGeom prst="rect">
            <a:avLst/>
          </a:prstGeom>
        </p:spPr>
      </p:pic>
      <p:sp>
        <p:nvSpPr>
          <p:cNvPr id="44" name="Rectangle 43"/>
          <p:cNvSpPr/>
          <p:nvPr/>
        </p:nvSpPr>
        <p:spPr bwMode="auto">
          <a:xfrm>
            <a:off x="3351095" y="4391656"/>
            <a:ext cx="508000" cy="254000"/>
          </a:xfrm>
          <a:prstGeom prst="rect">
            <a:avLst/>
          </a:prstGeom>
          <a:solidFill>
            <a:schemeClr val="bg1">
              <a:lumMod val="7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p:cNvSpPr/>
          <p:nvPr/>
        </p:nvSpPr>
        <p:spPr bwMode="auto">
          <a:xfrm>
            <a:off x="3663170" y="4336231"/>
            <a:ext cx="195924" cy="55424"/>
          </a:xfrm>
          <a:prstGeom prst="rect">
            <a:avLst/>
          </a:prstGeom>
          <a:solidFill>
            <a:schemeClr val="bg1">
              <a:lumMod val="7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mc:AlternateContent xmlns:mc="http://schemas.openxmlformats.org/markup-compatibility/2006" xmlns:a14="http://schemas.microsoft.com/office/drawing/2010/main">
        <mc:Choice Requires="a14">
          <p:sp>
            <p:nvSpPr>
              <p:cNvPr id="46" name="Rectangle 45"/>
              <p:cNvSpPr/>
              <p:nvPr/>
            </p:nvSpPr>
            <p:spPr>
              <a:xfrm>
                <a:off x="1635381" y="5944407"/>
                <a:ext cx="3792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𝑥</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1635381" y="5944407"/>
                <a:ext cx="379206" cy="36933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p:cNvSpPr/>
              <p:nvPr/>
            </p:nvSpPr>
            <p:spPr>
              <a:xfrm>
                <a:off x="3476881" y="5766607"/>
                <a:ext cx="4462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𝑦</m:t>
                          </m:r>
                        </m:e>
                        <m:sub>
                          <m:r>
                            <a:rPr lang="en-US" b="0" i="1" smtClean="0">
                              <a:latin typeface="Cambria Math" charset="0"/>
                            </a:rPr>
                            <m:t>𝑖</m:t>
                          </m:r>
                        </m:sub>
                      </m:sSub>
                    </m:oMath>
                  </m:oMathPara>
                </a14:m>
                <a:endParaRPr lang="en-US" dirty="0"/>
              </a:p>
            </p:txBody>
          </p:sp>
        </mc:Choice>
        <mc:Fallback xmlns="">
          <p:sp>
            <p:nvSpPr>
              <p:cNvPr id="47" name="Rectangle 46"/>
              <p:cNvSpPr>
                <a:spLocks noRot="1" noChangeAspect="1" noMove="1" noResize="1" noEditPoints="1" noAdjustHandles="1" noChangeArrowheads="1" noChangeShapeType="1" noTextEdit="1"/>
              </p:cNvSpPr>
              <p:nvPr/>
            </p:nvSpPr>
            <p:spPr>
              <a:xfrm>
                <a:off x="3476881" y="5766607"/>
                <a:ext cx="446276" cy="369332"/>
              </a:xfrm>
              <a:prstGeom prst="rect">
                <a:avLst/>
              </a:prstGeom>
              <a:blipFill rotWithShape="0">
                <a:blip r:embed="rId8"/>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a:xfrm>
                <a:off x="3398646" y="4586231"/>
                <a:ext cx="4462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𝑦</m:t>
                          </m:r>
                        </m:e>
                        <m:sub>
                          <m:r>
                            <a:rPr lang="en-US" b="0" i="1" smtClean="0">
                              <a:latin typeface="Cambria Math" charset="0"/>
                            </a:rPr>
                            <m:t>𝑖</m:t>
                          </m:r>
                        </m:sub>
                      </m:sSub>
                    </m:oMath>
                  </m:oMathPara>
                </a14:m>
                <a:endParaRPr lang="en-US" dirty="0"/>
              </a:p>
            </p:txBody>
          </p:sp>
        </mc:Choice>
        <mc:Fallback xmlns="">
          <p:sp>
            <p:nvSpPr>
              <p:cNvPr id="48" name="Rectangle 47"/>
              <p:cNvSpPr>
                <a:spLocks noRot="1" noChangeAspect="1" noMove="1" noResize="1" noEditPoints="1" noAdjustHandles="1" noChangeArrowheads="1" noChangeShapeType="1" noTextEdit="1"/>
              </p:cNvSpPr>
              <p:nvPr/>
            </p:nvSpPr>
            <p:spPr>
              <a:xfrm>
                <a:off x="3398646" y="4586231"/>
                <a:ext cx="446276" cy="369332"/>
              </a:xfrm>
              <a:prstGeom prst="rect">
                <a:avLst/>
              </a:prstGeom>
              <a:blipFill rotWithShape="0">
                <a:blip r:embed="rId9"/>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1798446" y="4548131"/>
                <a:ext cx="5697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𝑦</m:t>
                          </m:r>
                        </m:e>
                        <m:sub>
                          <m:r>
                            <a:rPr lang="en-US" b="0" i="1" smtClean="0">
                              <a:latin typeface="Cambria Math" charset="0"/>
                            </a:rPr>
                            <m:t>&lt;</m:t>
                          </m:r>
                          <m:r>
                            <a:rPr lang="en-US" b="0" i="1" smtClean="0">
                              <a:latin typeface="Cambria Math" charset="0"/>
                            </a:rPr>
                            <m:t>𝑖</m:t>
                          </m:r>
                        </m:sub>
                      </m:sSub>
                    </m:oMath>
                  </m:oMathPara>
                </a14:m>
                <a:endParaRPr lang="en-US" dirty="0"/>
              </a:p>
            </p:txBody>
          </p:sp>
        </mc:Choice>
        <mc:Fallback xmlns="">
          <p:sp>
            <p:nvSpPr>
              <p:cNvPr id="49" name="Rectangle 48"/>
              <p:cNvSpPr>
                <a:spLocks noRot="1" noChangeAspect="1" noMove="1" noResize="1" noEditPoints="1" noAdjustHandles="1" noChangeArrowheads="1" noChangeShapeType="1" noTextEdit="1"/>
              </p:cNvSpPr>
              <p:nvPr/>
            </p:nvSpPr>
            <p:spPr>
              <a:xfrm>
                <a:off x="1798446" y="4548131"/>
                <a:ext cx="569708" cy="369332"/>
              </a:xfrm>
              <a:prstGeom prst="rect">
                <a:avLst/>
              </a:prstGeom>
              <a:blipFill rotWithShape="0">
                <a:blip r:embed="rId10"/>
                <a:stretch>
                  <a:fillRect b="-3279"/>
                </a:stretch>
              </a:blipFill>
            </p:spPr>
            <p:txBody>
              <a:bodyPr/>
              <a:lstStyle/>
              <a:p>
                <a:r>
                  <a:rPr lang="en-US">
                    <a:noFill/>
                  </a:rPr>
                  <a:t> </a:t>
                </a:r>
              </a:p>
            </p:txBody>
          </p:sp>
        </mc:Fallback>
      </mc:AlternateContent>
      <p:pic>
        <p:nvPicPr>
          <p:cNvPr id="50" name="Picture 49"/>
          <p:cNvPicPr>
            <a:picLocks noChangeAspect="1"/>
          </p:cNvPicPr>
          <p:nvPr/>
        </p:nvPicPr>
        <p:blipFill rotWithShape="1">
          <a:blip r:embed="rId6">
            <a:extLst>
              <a:ext uri="{28A0092B-C50C-407E-A947-70E740481C1C}">
                <a14:useLocalDpi xmlns:a14="http://schemas.microsoft.com/office/drawing/2010/main" val="0"/>
              </a:ext>
            </a:extLst>
          </a:blip>
          <a:srcRect l="66476" t="8298" b="61620"/>
          <a:stretch/>
        </p:blipFill>
        <p:spPr>
          <a:xfrm>
            <a:off x="5838228" y="4878590"/>
            <a:ext cx="546100" cy="544103"/>
          </a:xfrm>
          <a:prstGeom prst="rect">
            <a:avLst/>
          </a:prstGeom>
        </p:spPr>
      </p:pic>
      <mc:AlternateContent xmlns:mc="http://schemas.openxmlformats.org/markup-compatibility/2006" xmlns:a14="http://schemas.microsoft.com/office/drawing/2010/main">
        <mc:Choice Requires="a14">
          <p:sp>
            <p:nvSpPr>
              <p:cNvPr id="51" name="Rectangle 50"/>
              <p:cNvSpPr/>
              <p:nvPr/>
            </p:nvSpPr>
            <p:spPr>
              <a:xfrm>
                <a:off x="6275446" y="5030007"/>
                <a:ext cx="4812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0" i="1" smtClean="0">
                              <a:latin typeface="Cambria Math" charset="0"/>
                            </a:rPr>
                            <m:t>𝑦</m:t>
                          </m:r>
                        </m:e>
                        <m:sup>
                          <m:r>
                            <a:rPr lang="en-US" b="0" i="1" smtClean="0">
                              <a:latin typeface="Cambria Math" charset="0"/>
                            </a:rPr>
                            <m:t>∗</m:t>
                          </m:r>
                        </m:sup>
                      </m:sSup>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6275446" y="5030007"/>
                <a:ext cx="481222" cy="369332"/>
              </a:xfrm>
              <a:prstGeom prst="rect">
                <a:avLst/>
              </a:prstGeom>
              <a:blipFill rotWithShape="0">
                <a:blip r:embed="rId11"/>
                <a:stretch>
                  <a:fillRect b="-3279"/>
                </a:stretch>
              </a:blipFill>
            </p:spPr>
            <p:txBody>
              <a:bodyPr/>
              <a:lstStyle/>
              <a:p>
                <a:r>
                  <a:rPr lang="en-US">
                    <a:noFill/>
                  </a:rPr>
                  <a:t> </a:t>
                </a:r>
              </a:p>
            </p:txBody>
          </p:sp>
        </mc:Fallback>
      </mc:AlternateContent>
      <p:sp>
        <p:nvSpPr>
          <p:cNvPr id="52" name="Striped Right Arrow 51"/>
          <p:cNvSpPr/>
          <p:nvPr/>
        </p:nvSpPr>
        <p:spPr bwMode="auto">
          <a:xfrm rot="10800000">
            <a:off x="4921898" y="5095567"/>
            <a:ext cx="805649" cy="303572"/>
          </a:xfrm>
          <a:prstGeom prst="stripedRightArrow">
            <a:avLst/>
          </a:prstGeom>
          <a:solidFill>
            <a:srgbClr val="FFC000"/>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3" name="Rectangle 52"/>
          <p:cNvSpPr/>
          <p:nvPr/>
        </p:nvSpPr>
        <p:spPr>
          <a:xfrm>
            <a:off x="4884788" y="5332980"/>
            <a:ext cx="1507144" cy="307777"/>
          </a:xfrm>
          <a:prstGeom prst="rect">
            <a:avLst/>
          </a:prstGeom>
        </p:spPr>
        <p:txBody>
          <a:bodyPr wrap="none">
            <a:spAutoFit/>
          </a:bodyPr>
          <a:lstStyle/>
          <a:p>
            <a:r>
              <a:rPr lang="en-US" sz="1400" dirty="0" smtClean="0">
                <a:solidFill>
                  <a:schemeClr val="accent6">
                    <a:lumMod val="75000"/>
                  </a:schemeClr>
                </a:solidFill>
                <a:sym typeface="Wingdings"/>
              </a:rPr>
              <a:t>backpropagation</a:t>
            </a:r>
            <a:endParaRPr lang="en-US" sz="1400" dirty="0">
              <a:solidFill>
                <a:schemeClr val="accent6">
                  <a:lumMod val="75000"/>
                </a:schemeClr>
              </a:solidFill>
            </a:endParaRPr>
          </a:p>
        </p:txBody>
      </p:sp>
      <p:pic>
        <p:nvPicPr>
          <p:cNvPr id="60" name="Picture 59"/>
          <p:cNvPicPr>
            <a:picLocks noChangeAspect="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r="67147" b="6584"/>
          <a:stretch/>
        </p:blipFill>
        <p:spPr>
          <a:xfrm>
            <a:off x="4157942" y="3550228"/>
            <a:ext cx="1480705" cy="454587"/>
          </a:xfrm>
          <a:prstGeom prst="rect">
            <a:avLst/>
          </a:prstGeom>
        </p:spPr>
      </p:pic>
      <p:pic>
        <p:nvPicPr>
          <p:cNvPr id="61" name="Picture 60"/>
          <p:cNvPicPr>
            <a:picLocks noChangeAspect="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32014" t="1" b="21135"/>
          <a:stretch/>
        </p:blipFill>
        <p:spPr>
          <a:xfrm>
            <a:off x="4083845" y="3909045"/>
            <a:ext cx="3064179" cy="383776"/>
          </a:xfrm>
          <a:prstGeom prst="rect">
            <a:avLst/>
          </a:prstGeom>
        </p:spPr>
      </p:pic>
      <p:sp>
        <p:nvSpPr>
          <p:cNvPr id="63" name="Right Arrow 62"/>
          <p:cNvSpPr/>
          <p:nvPr/>
        </p:nvSpPr>
        <p:spPr>
          <a:xfrm>
            <a:off x="7415109" y="4160205"/>
            <a:ext cx="523545" cy="387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p:cNvGrpSpPr/>
          <p:nvPr/>
        </p:nvGrpSpPr>
        <p:grpSpPr>
          <a:xfrm>
            <a:off x="7961694" y="2035545"/>
            <a:ext cx="3898900" cy="1832007"/>
            <a:chOff x="4546600" y="1266793"/>
            <a:chExt cx="3898900" cy="1832007"/>
          </a:xfrm>
        </p:grpSpPr>
        <p:pic>
          <p:nvPicPr>
            <p:cNvPr id="65" name="Picture 64"/>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61620"/>
            <a:stretch/>
          </p:blipFill>
          <p:spPr>
            <a:xfrm>
              <a:off x="4546600" y="1451296"/>
              <a:ext cx="3898900" cy="1647504"/>
            </a:xfrm>
            <a:prstGeom prst="rect">
              <a:avLst/>
            </a:prstGeom>
          </p:spPr>
        </p:pic>
        <p:sp>
          <p:nvSpPr>
            <p:cNvPr id="66" name="Rectangle 65"/>
            <p:cNvSpPr/>
            <p:nvPr/>
          </p:nvSpPr>
          <p:spPr>
            <a:xfrm>
              <a:off x="7521630" y="1266793"/>
              <a:ext cx="473206" cy="369332"/>
            </a:xfrm>
            <a:prstGeom prst="rect">
              <a:avLst/>
            </a:prstGeom>
          </p:spPr>
          <p:txBody>
            <a:bodyPr wrap="none">
              <a:spAutoFit/>
            </a:bodyPr>
            <a:lstStyle/>
            <a:p>
              <a:r>
                <a:rPr lang="en-US" b="1" dirty="0">
                  <a:sym typeface="Wingdings"/>
                </a:rPr>
                <a:t>y</a:t>
              </a:r>
              <a:r>
                <a:rPr lang="en-US" b="1" dirty="0" smtClean="0">
                  <a:sym typeface="Wingdings"/>
                </a:rPr>
                <a:t>* </a:t>
              </a:r>
              <a:endParaRPr lang="en-US" b="1" dirty="0"/>
            </a:p>
          </p:txBody>
        </p:sp>
        <p:sp>
          <p:nvSpPr>
            <p:cNvPr id="67" name="Rectangle 66"/>
            <p:cNvSpPr/>
            <p:nvPr/>
          </p:nvSpPr>
          <p:spPr>
            <a:xfrm>
              <a:off x="5111091" y="1292193"/>
              <a:ext cx="304892" cy="369332"/>
            </a:xfrm>
            <a:prstGeom prst="rect">
              <a:avLst/>
            </a:prstGeom>
          </p:spPr>
          <p:txBody>
            <a:bodyPr wrap="none">
              <a:spAutoFit/>
            </a:bodyPr>
            <a:lstStyle/>
            <a:p>
              <a:r>
                <a:rPr lang="en-US" b="1" dirty="0" smtClean="0">
                  <a:sym typeface="Wingdings"/>
                </a:rPr>
                <a:t>x</a:t>
              </a:r>
              <a:endParaRPr lang="en-US" b="1" dirty="0"/>
            </a:p>
          </p:txBody>
        </p:sp>
        <p:sp>
          <p:nvSpPr>
            <p:cNvPr id="68" name="TextBox 67"/>
            <p:cNvSpPr txBox="1"/>
            <p:nvPr/>
          </p:nvSpPr>
          <p:spPr>
            <a:xfrm>
              <a:off x="6346009" y="1278714"/>
              <a:ext cx="303288" cy="369332"/>
            </a:xfrm>
            <a:prstGeom prst="rect">
              <a:avLst/>
            </a:prstGeom>
            <a:noFill/>
          </p:spPr>
          <p:txBody>
            <a:bodyPr wrap="none" rtlCol="0">
              <a:spAutoFit/>
            </a:bodyPr>
            <a:lstStyle/>
            <a:p>
              <a:r>
                <a:rPr lang="en-US" b="1" dirty="0" smtClean="0"/>
                <a:t>y</a:t>
              </a:r>
              <a:endParaRPr lang="en-US" b="1" dirty="0"/>
            </a:p>
          </p:txBody>
        </p:sp>
      </p:grpSp>
      <p:sp>
        <p:nvSpPr>
          <p:cNvPr id="69" name="Rectangle 68"/>
          <p:cNvSpPr/>
          <p:nvPr/>
        </p:nvSpPr>
        <p:spPr>
          <a:xfrm>
            <a:off x="7938654" y="3810430"/>
            <a:ext cx="1257300" cy="738664"/>
          </a:xfrm>
          <a:prstGeom prst="rect">
            <a:avLst/>
          </a:prstGeom>
        </p:spPr>
        <p:txBody>
          <a:bodyPr wrap="square">
            <a:spAutoFit/>
          </a:bodyPr>
          <a:lstStyle/>
          <a:p>
            <a:pPr algn="ctr"/>
            <a:r>
              <a:rPr lang="en-US" sz="1400" dirty="0" smtClean="0">
                <a:sym typeface="Wingdings"/>
              </a:rPr>
              <a:t>Low resolution image</a:t>
            </a:r>
            <a:endParaRPr lang="en-US" sz="1400" dirty="0"/>
          </a:p>
        </p:txBody>
      </p:sp>
      <p:sp>
        <p:nvSpPr>
          <p:cNvPr id="70" name="Rectangle 69"/>
          <p:cNvSpPr/>
          <p:nvPr/>
        </p:nvSpPr>
        <p:spPr>
          <a:xfrm>
            <a:off x="9075815" y="3820458"/>
            <a:ext cx="1523490" cy="738664"/>
          </a:xfrm>
          <a:prstGeom prst="rect">
            <a:avLst/>
          </a:prstGeom>
        </p:spPr>
        <p:txBody>
          <a:bodyPr wrap="square">
            <a:spAutoFit/>
          </a:bodyPr>
          <a:lstStyle/>
          <a:p>
            <a:pPr algn="ctr"/>
            <a:r>
              <a:rPr lang="en-US" sz="1400" b="1" dirty="0" smtClean="0">
                <a:sym typeface="Wingdings"/>
              </a:rPr>
              <a:t>Reconstructed</a:t>
            </a:r>
            <a:br>
              <a:rPr lang="en-US" sz="1400" b="1" dirty="0" smtClean="0">
                <a:sym typeface="Wingdings"/>
              </a:rPr>
            </a:br>
            <a:r>
              <a:rPr lang="en-US" sz="1400" b="1" dirty="0" smtClean="0">
                <a:sym typeface="Wingdings"/>
              </a:rPr>
              <a:t>super resolution image</a:t>
            </a:r>
            <a:endParaRPr lang="en-US" sz="1400" b="1" dirty="0"/>
          </a:p>
        </p:txBody>
      </p:sp>
      <p:sp>
        <p:nvSpPr>
          <p:cNvPr id="71" name="Rectangle 70"/>
          <p:cNvSpPr/>
          <p:nvPr/>
        </p:nvSpPr>
        <p:spPr>
          <a:xfrm>
            <a:off x="10459603" y="3808664"/>
            <a:ext cx="1422401" cy="738664"/>
          </a:xfrm>
          <a:prstGeom prst="rect">
            <a:avLst/>
          </a:prstGeom>
        </p:spPr>
        <p:txBody>
          <a:bodyPr wrap="square">
            <a:spAutoFit/>
          </a:bodyPr>
          <a:lstStyle/>
          <a:p>
            <a:pPr algn="ctr"/>
            <a:r>
              <a:rPr lang="en-US" sz="1400" dirty="0" smtClean="0">
                <a:sym typeface="Wingdings"/>
              </a:rPr>
              <a:t>Ground truth</a:t>
            </a:r>
            <a:br>
              <a:rPr lang="en-US" sz="1400" dirty="0" smtClean="0">
                <a:sym typeface="Wingdings"/>
              </a:rPr>
            </a:br>
            <a:r>
              <a:rPr lang="en-US" sz="1400" dirty="0" smtClean="0">
                <a:sym typeface="Wingdings"/>
              </a:rPr>
              <a:t>High resolution image</a:t>
            </a:r>
            <a:endParaRPr lang="en-US" sz="1400" dirty="0"/>
          </a:p>
        </p:txBody>
      </p:sp>
      <p:pic>
        <p:nvPicPr>
          <p:cNvPr id="73" name="Picture 7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01094" y="4663029"/>
            <a:ext cx="1163523" cy="1124019"/>
          </a:xfrm>
          <a:prstGeom prst="rect">
            <a:avLst/>
          </a:prstGeom>
        </p:spPr>
      </p:pic>
      <p:pic>
        <p:nvPicPr>
          <p:cNvPr id="74" name="Picture 73"/>
          <p:cNvPicPr>
            <a:picLocks noChangeAspect="1"/>
          </p:cNvPicPr>
          <p:nvPr/>
        </p:nvPicPr>
        <p:blipFill rotWithShape="1">
          <a:blip r:embed="rId14">
            <a:extLst>
              <a:ext uri="{28A0092B-C50C-407E-A947-70E740481C1C}">
                <a14:useLocalDpi xmlns:a14="http://schemas.microsoft.com/office/drawing/2010/main" val="0"/>
              </a:ext>
            </a:extLst>
          </a:blip>
          <a:srcRect l="1" r="2182"/>
          <a:stretch/>
        </p:blipFill>
        <p:spPr>
          <a:xfrm>
            <a:off x="10649719" y="4683087"/>
            <a:ext cx="1092009" cy="1124019"/>
          </a:xfrm>
          <a:prstGeom prst="rect">
            <a:avLst/>
          </a:prstGeom>
        </p:spPr>
      </p:pic>
      <p:sp>
        <p:nvSpPr>
          <p:cNvPr id="75" name="Rectangle 74"/>
          <p:cNvSpPr/>
          <p:nvPr/>
        </p:nvSpPr>
        <p:spPr>
          <a:xfrm>
            <a:off x="9341428" y="4653001"/>
            <a:ext cx="1159740" cy="113263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US" sz="3200" dirty="0"/>
          </a:p>
        </p:txBody>
      </p:sp>
    </p:spTree>
    <p:extLst>
      <p:ext uri="{BB962C8B-B14F-4D97-AF65-F5344CB8AC3E}">
        <p14:creationId xmlns:p14="http://schemas.microsoft.com/office/powerpoint/2010/main" val="3025160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ounded Rectangle 75"/>
          <p:cNvSpPr/>
          <p:nvPr/>
        </p:nvSpPr>
        <p:spPr>
          <a:xfrm>
            <a:off x="3553692" y="4273943"/>
            <a:ext cx="5611090" cy="1894875"/>
          </a:xfrm>
          <a:prstGeom prst="round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a:ln>
                <a:solidFill>
                  <a:sysClr val="windowText" lastClr="000000"/>
                </a:solidFill>
              </a:ln>
            </a:endParaRPr>
          </a:p>
        </p:txBody>
      </p:sp>
      <p:sp>
        <p:nvSpPr>
          <p:cNvPr id="2" name="Title 1"/>
          <p:cNvSpPr>
            <a:spLocks noGrp="1"/>
          </p:cNvSpPr>
          <p:nvPr>
            <p:ph type="title"/>
          </p:nvPr>
        </p:nvSpPr>
        <p:spPr>
          <a:xfrm>
            <a:off x="1158314" y="41536"/>
            <a:ext cx="10018713" cy="1752599"/>
          </a:xfrm>
          <a:effectLst/>
        </p:spPr>
        <p:txBody>
          <a:bodyPr/>
          <a:lstStyle/>
          <a:p>
            <a:r>
              <a:rPr lang="en-US" b="1" dirty="0" smtClean="0">
                <a:solidFill>
                  <a:srgbClr val="8F0856"/>
                </a:solidFill>
              </a:rPr>
              <a:t>Approach 2. Increase localization accuracy</a:t>
            </a:r>
            <a:br>
              <a:rPr lang="en-US" b="1" dirty="0" smtClean="0">
                <a:solidFill>
                  <a:srgbClr val="8F0856"/>
                </a:solidFill>
              </a:rPr>
            </a:br>
            <a:r>
              <a:rPr lang="en-US" b="1" dirty="0" smtClean="0">
                <a:solidFill>
                  <a:srgbClr val="8F0856"/>
                </a:solidFill>
              </a:rPr>
              <a:t>using Pixel Recursive Super Resolution</a:t>
            </a:r>
            <a:endParaRPr lang="en-US" b="1" dirty="0">
              <a:solidFill>
                <a:srgbClr val="8F0856"/>
              </a:solidFill>
            </a:endParaRPr>
          </a:p>
        </p:txBody>
      </p:sp>
      <p:sp>
        <p:nvSpPr>
          <p:cNvPr id="4" name="TextBox 3"/>
          <p:cNvSpPr txBox="1"/>
          <p:nvPr/>
        </p:nvSpPr>
        <p:spPr>
          <a:xfrm>
            <a:off x="1158314" y="6347152"/>
            <a:ext cx="10885480" cy="338554"/>
          </a:xfrm>
          <a:prstGeom prst="rect">
            <a:avLst/>
          </a:prstGeom>
          <a:noFill/>
        </p:spPr>
        <p:txBody>
          <a:bodyPr wrap="none" rtlCol="0">
            <a:spAutoFit/>
          </a:bodyPr>
          <a:lstStyle/>
          <a:p>
            <a:r>
              <a:rPr lang="en-US" sz="1600" dirty="0"/>
              <a:t>Dahl, Ryan, Mohammad </a:t>
            </a:r>
            <a:r>
              <a:rPr lang="en-US" sz="1600" dirty="0" err="1"/>
              <a:t>Norouzi</a:t>
            </a:r>
            <a:r>
              <a:rPr lang="en-US" sz="1600" dirty="0"/>
              <a:t>, and Jonathon </a:t>
            </a:r>
            <a:r>
              <a:rPr lang="en-US" sz="1600" dirty="0" err="1"/>
              <a:t>Shlens</a:t>
            </a:r>
            <a:r>
              <a:rPr lang="en-US" sz="1600" dirty="0"/>
              <a:t>. "Pixel recursive super resolution." </a:t>
            </a:r>
            <a:r>
              <a:rPr lang="en-US" sz="1600" i="1" dirty="0" err="1"/>
              <a:t>arXiv</a:t>
            </a:r>
            <a:r>
              <a:rPr lang="en-US" sz="1600" i="1" dirty="0"/>
              <a:t> preprint arXiv:1702.00783</a:t>
            </a:r>
            <a:r>
              <a:rPr lang="en-US" sz="1600" dirty="0"/>
              <a:t> (2017)</a:t>
            </a:r>
            <a:endParaRPr lang="en-US" sz="1400" i="1" dirty="0"/>
          </a:p>
        </p:txBody>
      </p:sp>
      <p:sp>
        <p:nvSpPr>
          <p:cNvPr id="30" name="TextBox 29"/>
          <p:cNvSpPr txBox="1"/>
          <p:nvPr/>
        </p:nvSpPr>
        <p:spPr>
          <a:xfrm>
            <a:off x="4834884" y="5301973"/>
            <a:ext cx="216516" cy="382848"/>
          </a:xfrm>
          <a:prstGeom prst="rect">
            <a:avLst/>
          </a:prstGeom>
          <a:noFill/>
        </p:spPr>
        <p:txBody>
          <a:bodyPr wrap="square" rtlCol="0">
            <a:spAutoFit/>
          </a:bodyPr>
          <a:lstStyle/>
          <a:p>
            <a:endParaRPr lang="en-US" dirty="0"/>
          </a:p>
        </p:txBody>
      </p:sp>
      <p:pic>
        <p:nvPicPr>
          <p:cNvPr id="65" name="Picture 6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61620"/>
          <a:stretch/>
        </p:blipFill>
        <p:spPr>
          <a:xfrm>
            <a:off x="3553692" y="1297185"/>
            <a:ext cx="5611090" cy="2371001"/>
          </a:xfrm>
          <a:prstGeom prst="rect">
            <a:avLst/>
          </a:prstGeom>
        </p:spPr>
      </p:pic>
      <p:sp>
        <p:nvSpPr>
          <p:cNvPr id="69" name="Rectangle 68"/>
          <p:cNvSpPr/>
          <p:nvPr/>
        </p:nvSpPr>
        <p:spPr>
          <a:xfrm>
            <a:off x="3759530" y="3603197"/>
            <a:ext cx="1473630" cy="584775"/>
          </a:xfrm>
          <a:prstGeom prst="rect">
            <a:avLst/>
          </a:prstGeom>
        </p:spPr>
        <p:txBody>
          <a:bodyPr wrap="square">
            <a:spAutoFit/>
          </a:bodyPr>
          <a:lstStyle/>
          <a:p>
            <a:pPr algn="ctr"/>
            <a:r>
              <a:rPr lang="en-US" sz="1600" dirty="0" smtClean="0">
                <a:sym typeface="Wingdings"/>
              </a:rPr>
              <a:t>Low resolution image</a:t>
            </a:r>
            <a:endParaRPr lang="en-US" sz="1600" dirty="0"/>
          </a:p>
        </p:txBody>
      </p:sp>
      <p:sp>
        <p:nvSpPr>
          <p:cNvPr id="70" name="Rectangle 69"/>
          <p:cNvSpPr/>
          <p:nvPr/>
        </p:nvSpPr>
        <p:spPr>
          <a:xfrm>
            <a:off x="5438997" y="3594060"/>
            <a:ext cx="1785621" cy="738664"/>
          </a:xfrm>
          <a:prstGeom prst="rect">
            <a:avLst/>
          </a:prstGeom>
        </p:spPr>
        <p:txBody>
          <a:bodyPr wrap="square">
            <a:spAutoFit/>
          </a:bodyPr>
          <a:lstStyle/>
          <a:p>
            <a:pPr algn="ctr"/>
            <a:r>
              <a:rPr lang="en-US" sz="1400" b="1" dirty="0" smtClean="0">
                <a:sym typeface="Wingdings"/>
              </a:rPr>
              <a:t>Reconstructed</a:t>
            </a:r>
            <a:br>
              <a:rPr lang="en-US" sz="1400" b="1" dirty="0" smtClean="0">
                <a:sym typeface="Wingdings"/>
              </a:rPr>
            </a:br>
            <a:r>
              <a:rPr lang="en-US" sz="1400" b="1" dirty="0" smtClean="0">
                <a:sym typeface="Wingdings"/>
              </a:rPr>
              <a:t>super resolution image</a:t>
            </a:r>
            <a:endParaRPr lang="en-US" sz="1400" b="1" dirty="0"/>
          </a:p>
        </p:txBody>
      </p:sp>
      <p:sp>
        <p:nvSpPr>
          <p:cNvPr id="71" name="Rectangle 70"/>
          <p:cNvSpPr/>
          <p:nvPr/>
        </p:nvSpPr>
        <p:spPr>
          <a:xfrm>
            <a:off x="7386278" y="3582078"/>
            <a:ext cx="1667139" cy="738664"/>
          </a:xfrm>
          <a:prstGeom prst="rect">
            <a:avLst/>
          </a:prstGeom>
        </p:spPr>
        <p:txBody>
          <a:bodyPr wrap="square">
            <a:spAutoFit/>
          </a:bodyPr>
          <a:lstStyle/>
          <a:p>
            <a:pPr algn="ctr"/>
            <a:r>
              <a:rPr lang="en-US" sz="1400" dirty="0" smtClean="0">
                <a:sym typeface="Wingdings"/>
              </a:rPr>
              <a:t>Ground truth</a:t>
            </a:r>
            <a:br>
              <a:rPr lang="en-US" sz="1400" dirty="0" smtClean="0">
                <a:sym typeface="Wingdings"/>
              </a:rPr>
            </a:br>
            <a:r>
              <a:rPr lang="en-US" sz="1400" dirty="0" smtClean="0">
                <a:sym typeface="Wingdings"/>
              </a:rPr>
              <a:t>High resolution image</a:t>
            </a:r>
            <a:endParaRPr lang="en-US" sz="1400" dirty="0"/>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20329" t="20852" r="59492" b="59641"/>
          <a:stretch/>
        </p:blipFill>
        <p:spPr>
          <a:xfrm>
            <a:off x="7510400" y="4558303"/>
            <a:ext cx="1543017" cy="1491584"/>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20169" t="20962" r="60208" b="59638"/>
          <a:stretch/>
        </p:blipFill>
        <p:spPr>
          <a:xfrm>
            <a:off x="5673753" y="4555333"/>
            <a:ext cx="1510443" cy="1493279"/>
          </a:xfrm>
          <a:prstGeom prst="rect">
            <a:avLst/>
          </a:prstGeom>
        </p:spPr>
      </p:pic>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l="20252" t="24349" r="60223" b="55667"/>
          <a:stretch/>
        </p:blipFill>
        <p:spPr>
          <a:xfrm>
            <a:off x="3893843" y="4556394"/>
            <a:ext cx="1490282" cy="1525347"/>
          </a:xfrm>
          <a:prstGeom prst="rect">
            <a:avLst/>
          </a:prstGeom>
        </p:spPr>
      </p:pic>
    </p:spTree>
    <p:extLst>
      <p:ext uri="{BB962C8B-B14F-4D97-AF65-F5344CB8AC3E}">
        <p14:creationId xmlns:p14="http://schemas.microsoft.com/office/powerpoint/2010/main" val="637180748"/>
      </p:ext>
    </p:extLst>
  </p:cSld>
  <p:clrMapOvr>
    <a:masterClrMapping/>
  </p:clrMapOvr>
  <mc:AlternateContent xmlns:mc="http://schemas.openxmlformats.org/markup-compatibility/2006" xmlns:p14="http://schemas.microsoft.com/office/powerpoint/2010/main">
    <mc:Choice Requires="p14">
      <p:transition spd="slow" p14:dur="2000" advTm="141188"/>
    </mc:Choice>
    <mc:Fallback xmlns="">
      <p:transition spd="slow" advTm="141188"/>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p:cNvGraphicFramePr>
            <a:graphicFrameLocks noGrp="1"/>
          </p:cNvGraphicFramePr>
          <p:nvPr>
            <p:extLst>
              <p:ext uri="{D42A27DB-BD31-4B8C-83A1-F6EECF244321}">
                <p14:modId xmlns:p14="http://schemas.microsoft.com/office/powerpoint/2010/main" val="1804297817"/>
              </p:ext>
            </p:extLst>
          </p:nvPr>
        </p:nvGraphicFramePr>
        <p:xfrm>
          <a:off x="164109" y="2254864"/>
          <a:ext cx="2624664" cy="2194560"/>
        </p:xfrm>
        <a:graphic>
          <a:graphicData uri="http://schemas.openxmlformats.org/drawingml/2006/table">
            <a:tbl>
              <a:tblPr firstRow="1" bandRow="1">
                <a:tableStyleId>{5940675A-B579-460E-94D1-54222C63F5DA}</a:tableStyleId>
              </a:tblPr>
              <a:tblGrid>
                <a:gridCol w="328083"/>
                <a:gridCol w="328083"/>
                <a:gridCol w="328083"/>
                <a:gridCol w="328083"/>
                <a:gridCol w="328083"/>
                <a:gridCol w="328083"/>
                <a:gridCol w="328083"/>
                <a:gridCol w="328083"/>
              </a:tblGrid>
              <a:tr h="214418">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r>
            </a:tbl>
          </a:graphicData>
        </a:graphic>
      </p:graphicFrame>
      <p:sp>
        <p:nvSpPr>
          <p:cNvPr id="2" name="Title 1"/>
          <p:cNvSpPr>
            <a:spLocks noGrp="1"/>
          </p:cNvSpPr>
          <p:nvPr>
            <p:ph type="title"/>
          </p:nvPr>
        </p:nvSpPr>
        <p:spPr>
          <a:xfrm>
            <a:off x="1158314" y="41536"/>
            <a:ext cx="10018713" cy="1752599"/>
          </a:xfrm>
          <a:effectLst/>
        </p:spPr>
        <p:txBody>
          <a:bodyPr/>
          <a:lstStyle/>
          <a:p>
            <a:r>
              <a:rPr lang="en-US" b="1" dirty="0" smtClean="0">
                <a:solidFill>
                  <a:srgbClr val="8F0856"/>
                </a:solidFill>
              </a:rPr>
              <a:t>Approach 3. Action Detection </a:t>
            </a:r>
            <a:endParaRPr lang="en-US" b="1" dirty="0">
              <a:solidFill>
                <a:srgbClr val="8F0856"/>
              </a:solidFill>
            </a:endParaRPr>
          </a:p>
        </p:txBody>
      </p:sp>
      <p:sp>
        <p:nvSpPr>
          <p:cNvPr id="48" name="Rectangle 47"/>
          <p:cNvSpPr/>
          <p:nvPr/>
        </p:nvSpPr>
        <p:spPr>
          <a:xfrm>
            <a:off x="7002" y="5360405"/>
            <a:ext cx="3674533" cy="584775"/>
          </a:xfrm>
          <a:prstGeom prst="rect">
            <a:avLst/>
          </a:prstGeom>
        </p:spPr>
        <p:txBody>
          <a:bodyPr wrap="square">
            <a:spAutoFit/>
          </a:bodyPr>
          <a:lstStyle/>
          <a:p>
            <a:pPr algn="ctr"/>
            <a:r>
              <a:rPr lang="en-US" sz="1600" b="1" dirty="0" smtClean="0">
                <a:solidFill>
                  <a:schemeClr val="tx1">
                    <a:lumMod val="95000"/>
                    <a:lumOff val="5000"/>
                  </a:schemeClr>
                </a:solidFill>
              </a:rPr>
              <a:t>Time-Series of Re-analysis Climate </a:t>
            </a:r>
            <a:r>
              <a:rPr lang="en-US" sz="1600" b="1" dirty="0">
                <a:solidFill>
                  <a:schemeClr val="tx1">
                    <a:lumMod val="95000"/>
                    <a:lumOff val="5000"/>
                  </a:schemeClr>
                </a:solidFill>
              </a:rPr>
              <a:t>D</a:t>
            </a:r>
            <a:r>
              <a:rPr lang="en-US" sz="1600" b="1" dirty="0" smtClean="0">
                <a:solidFill>
                  <a:schemeClr val="tx1">
                    <a:lumMod val="95000"/>
                    <a:lumOff val="5000"/>
                  </a:schemeClr>
                </a:solidFill>
              </a:rPr>
              <a:t>ata</a:t>
            </a:r>
            <a:br>
              <a:rPr lang="en-US" sz="1600" b="1" dirty="0" smtClean="0">
                <a:solidFill>
                  <a:schemeClr val="tx1">
                    <a:lumMod val="95000"/>
                    <a:lumOff val="5000"/>
                  </a:schemeClr>
                </a:solidFill>
              </a:rPr>
            </a:br>
            <a:r>
              <a:rPr lang="en-US" sz="1600" b="1" dirty="0" smtClean="0">
                <a:solidFill>
                  <a:schemeClr val="tx1">
                    <a:lumMod val="95000"/>
                    <a:lumOff val="5000"/>
                  </a:schemeClr>
                </a:solidFill>
              </a:rPr>
              <a:t>( Climate Video )</a:t>
            </a:r>
            <a:endParaRPr lang="en-US" sz="1600" b="1" dirty="0">
              <a:solidFill>
                <a:schemeClr val="tx1">
                  <a:lumMod val="95000"/>
                  <a:lumOff val="5000"/>
                </a:schemeClr>
              </a:solidFill>
            </a:endParaRPr>
          </a:p>
        </p:txBody>
      </p:sp>
      <p:graphicFrame>
        <p:nvGraphicFramePr>
          <p:cNvPr id="50" name="Table 49"/>
          <p:cNvGraphicFramePr>
            <a:graphicFrameLocks noGrp="1"/>
          </p:cNvGraphicFramePr>
          <p:nvPr>
            <p:extLst>
              <p:ext uri="{D42A27DB-BD31-4B8C-83A1-F6EECF244321}">
                <p14:modId xmlns:p14="http://schemas.microsoft.com/office/powerpoint/2010/main" val="2145720323"/>
              </p:ext>
            </p:extLst>
          </p:nvPr>
        </p:nvGraphicFramePr>
        <p:xfrm>
          <a:off x="355601" y="2526667"/>
          <a:ext cx="2624664" cy="2194560"/>
        </p:xfrm>
        <a:graphic>
          <a:graphicData uri="http://schemas.openxmlformats.org/drawingml/2006/table">
            <a:tbl>
              <a:tblPr firstRow="1" bandRow="1">
                <a:tableStyleId>{5940675A-B579-460E-94D1-54222C63F5DA}</a:tableStyleId>
              </a:tblPr>
              <a:tblGrid>
                <a:gridCol w="328083"/>
                <a:gridCol w="328083"/>
                <a:gridCol w="328083"/>
                <a:gridCol w="328083"/>
                <a:gridCol w="328083"/>
                <a:gridCol w="328083"/>
                <a:gridCol w="328083"/>
                <a:gridCol w="328083"/>
              </a:tblGrid>
              <a:tr h="214418">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428584590"/>
              </p:ext>
            </p:extLst>
          </p:nvPr>
        </p:nvGraphicFramePr>
        <p:xfrm>
          <a:off x="508001" y="2725701"/>
          <a:ext cx="2624664" cy="2194560"/>
        </p:xfrm>
        <a:graphic>
          <a:graphicData uri="http://schemas.openxmlformats.org/drawingml/2006/table">
            <a:tbl>
              <a:tblPr firstRow="1" bandRow="1">
                <a:tableStyleId>{5940675A-B579-460E-94D1-54222C63F5DA}</a:tableStyleId>
              </a:tblPr>
              <a:tblGrid>
                <a:gridCol w="328083"/>
                <a:gridCol w="328083"/>
                <a:gridCol w="328083"/>
                <a:gridCol w="328083"/>
                <a:gridCol w="328083"/>
                <a:gridCol w="328083"/>
                <a:gridCol w="328083"/>
                <a:gridCol w="328083"/>
              </a:tblGrid>
              <a:tr h="214418">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r>
              <a:tr h="214418">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c>
                  <a:txBody>
                    <a:bodyPr/>
                    <a:lstStyle/>
                    <a:p>
                      <a:endParaRPr lang="en-US" sz="1200">
                        <a:solidFill>
                          <a:sysClr val="windowText" lastClr="000000"/>
                        </a:solidFill>
                      </a:endParaRPr>
                    </a:p>
                  </a:txBody>
                  <a:tcPr>
                    <a:solidFill>
                      <a:schemeClr val="bg1"/>
                    </a:solidFill>
                  </a:tcPr>
                </a:tc>
                <a:tc>
                  <a:txBody>
                    <a:bodyPr/>
                    <a:lstStyle/>
                    <a:p>
                      <a:endParaRPr lang="en-US" sz="1200" dirty="0">
                        <a:solidFill>
                          <a:sysClr val="windowText" lastClr="000000"/>
                        </a:solidFill>
                      </a:endParaRPr>
                    </a:p>
                  </a:txBody>
                  <a:tcPr>
                    <a:solidFill>
                      <a:schemeClr val="bg1"/>
                    </a:solidFill>
                  </a:tcPr>
                </a:tc>
              </a:tr>
            </a:tbl>
          </a:graphicData>
        </a:graphic>
      </p:graphicFrame>
      <p:sp>
        <p:nvSpPr>
          <p:cNvPr id="53" name="Rectangle 52"/>
          <p:cNvSpPr/>
          <p:nvPr/>
        </p:nvSpPr>
        <p:spPr>
          <a:xfrm>
            <a:off x="11606775" y="3678143"/>
            <a:ext cx="612067" cy="646331"/>
          </a:xfrm>
          <a:prstGeom prst="rect">
            <a:avLst/>
          </a:prstGeom>
        </p:spPr>
        <p:txBody>
          <a:bodyPr wrap="none">
            <a:spAutoFit/>
          </a:bodyPr>
          <a:lstStyle/>
          <a:p>
            <a:pPr algn="ctr"/>
            <a:r>
              <a:rPr lang="en-US" b="1" dirty="0" smtClean="0">
                <a:solidFill>
                  <a:srgbClr val="C00000"/>
                </a:solidFill>
                <a:sym typeface="Wingdings"/>
              </a:rPr>
              <a:t>Yes/</a:t>
            </a:r>
            <a:br>
              <a:rPr lang="en-US" b="1" dirty="0" smtClean="0">
                <a:solidFill>
                  <a:srgbClr val="C00000"/>
                </a:solidFill>
                <a:sym typeface="Wingdings"/>
              </a:rPr>
            </a:br>
            <a:r>
              <a:rPr lang="en-US" b="1" dirty="0" smtClean="0">
                <a:solidFill>
                  <a:srgbClr val="C00000"/>
                </a:solidFill>
                <a:sym typeface="Wingdings"/>
              </a:rPr>
              <a:t>No</a:t>
            </a:r>
            <a:endParaRPr lang="en-US" dirty="0">
              <a:solidFill>
                <a:srgbClr val="C00000"/>
              </a:solidFill>
            </a:endParaRPr>
          </a:p>
        </p:txBody>
      </p:sp>
      <p:sp>
        <p:nvSpPr>
          <p:cNvPr id="54" name="Right Arrow 53"/>
          <p:cNvSpPr/>
          <p:nvPr/>
        </p:nvSpPr>
        <p:spPr>
          <a:xfrm>
            <a:off x="3877733" y="3854497"/>
            <a:ext cx="588319" cy="4783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35" y="2935435"/>
            <a:ext cx="2889562" cy="2251437"/>
          </a:xfrm>
          <a:prstGeom prst="rect">
            <a:avLst/>
          </a:prstGeom>
        </p:spPr>
      </p:pic>
      <p:grpSp>
        <p:nvGrpSpPr>
          <p:cNvPr id="56" name="Group 55"/>
          <p:cNvGrpSpPr/>
          <p:nvPr/>
        </p:nvGrpSpPr>
        <p:grpSpPr>
          <a:xfrm>
            <a:off x="4096651" y="1763846"/>
            <a:ext cx="7576234" cy="5065207"/>
            <a:chOff x="4096651" y="1285861"/>
            <a:chExt cx="7576234" cy="5065207"/>
          </a:xfrm>
        </p:grpSpPr>
        <p:sp>
          <p:nvSpPr>
            <p:cNvPr id="57" name="Right Arrow 56"/>
            <p:cNvSpPr/>
            <p:nvPr/>
          </p:nvSpPr>
          <p:spPr>
            <a:xfrm>
              <a:off x="11324551" y="3285944"/>
              <a:ext cx="348334" cy="493931"/>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Screen Shot 2017-02-01 at 8.20.53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3941" t="5182" r="1" b="36276"/>
            <a:stretch/>
          </p:blipFill>
          <p:spPr>
            <a:xfrm>
              <a:off x="4814098" y="1506019"/>
              <a:ext cx="5721937" cy="4180129"/>
            </a:xfrm>
            <a:prstGeom prst="rect">
              <a:avLst/>
            </a:prstGeom>
          </p:spPr>
        </p:pic>
        <p:grpSp>
          <p:nvGrpSpPr>
            <p:cNvPr id="59" name="Group 58"/>
            <p:cNvGrpSpPr/>
            <p:nvPr/>
          </p:nvGrpSpPr>
          <p:grpSpPr>
            <a:xfrm>
              <a:off x="10143068" y="2027580"/>
              <a:ext cx="1224183" cy="3187883"/>
              <a:chOff x="10357225" y="1867647"/>
              <a:chExt cx="1431363" cy="2435412"/>
            </a:xfrm>
          </p:grpSpPr>
          <p:cxnSp>
            <p:nvCxnSpPr>
              <p:cNvPr id="82" name="Straight Arrow Connector 81"/>
              <p:cNvCxnSpPr/>
              <p:nvPr/>
            </p:nvCxnSpPr>
            <p:spPr>
              <a:xfrm>
                <a:off x="10369176" y="1867647"/>
                <a:ext cx="1060824" cy="70223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10369176" y="3466353"/>
                <a:ext cx="1060824" cy="83670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10369176" y="3290048"/>
                <a:ext cx="106082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10357225" y="2859749"/>
                <a:ext cx="106082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10369176" y="2339804"/>
                <a:ext cx="1048873" cy="36454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7" name="Rectangle 86"/>
              <p:cNvSpPr/>
              <p:nvPr/>
            </p:nvSpPr>
            <p:spPr>
              <a:xfrm>
                <a:off x="11430000" y="2339804"/>
                <a:ext cx="358588" cy="1380549"/>
              </a:xfrm>
              <a:prstGeom prst="rect">
                <a:avLst/>
              </a:prstGeom>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smtClean="0"/>
                  <a:t>pooling</a:t>
                </a:r>
                <a:endParaRPr lang="en-US" dirty="0"/>
              </a:p>
            </p:txBody>
          </p:sp>
        </p:grpSp>
        <p:sp>
          <p:nvSpPr>
            <p:cNvPr id="60" name="Rectangle 59"/>
            <p:cNvSpPr/>
            <p:nvPr/>
          </p:nvSpPr>
          <p:spPr>
            <a:xfrm>
              <a:off x="4791582" y="5704737"/>
              <a:ext cx="5625304" cy="646331"/>
            </a:xfrm>
            <a:prstGeom prst="rect">
              <a:avLst/>
            </a:prstGeom>
          </p:spPr>
          <p:txBody>
            <a:bodyPr wrap="square">
              <a:spAutoFit/>
            </a:bodyPr>
            <a:lstStyle/>
            <a:p>
              <a:pPr algn="ctr"/>
              <a:r>
                <a:rPr lang="en-US" b="1" dirty="0" smtClean="0">
                  <a:solidFill>
                    <a:schemeClr val="tx1">
                      <a:lumMod val="95000"/>
                      <a:lumOff val="5000"/>
                    </a:schemeClr>
                  </a:solidFill>
                </a:rPr>
                <a:t>Long Term Recurrent Convolutional Network for </a:t>
              </a:r>
              <a:r>
                <a:rPr lang="en-US" b="1" dirty="0">
                  <a:solidFill>
                    <a:schemeClr val="tx1">
                      <a:lumMod val="95000"/>
                      <a:lumOff val="5000"/>
                    </a:schemeClr>
                  </a:solidFill>
                </a:rPr>
                <a:t/>
              </a:r>
              <a:br>
                <a:rPr lang="en-US" b="1" dirty="0">
                  <a:solidFill>
                    <a:schemeClr val="tx1">
                      <a:lumMod val="95000"/>
                      <a:lumOff val="5000"/>
                    </a:schemeClr>
                  </a:solidFill>
                </a:rPr>
              </a:br>
              <a:r>
                <a:rPr lang="en-US" b="1" dirty="0" smtClean="0">
                  <a:solidFill>
                    <a:schemeClr val="tx1">
                      <a:lumMod val="95000"/>
                      <a:lumOff val="5000"/>
                    </a:schemeClr>
                  </a:solidFill>
                </a:rPr>
                <a:t>Climate Action Recognition and Description</a:t>
              </a:r>
              <a:endParaRPr lang="en-US" b="1" dirty="0">
                <a:solidFill>
                  <a:schemeClr val="tx1">
                    <a:lumMod val="95000"/>
                    <a:lumOff val="5000"/>
                  </a:schemeClr>
                </a:solidFill>
              </a:endParaRPr>
            </a:p>
          </p:txBody>
        </p:sp>
        <p:cxnSp>
          <p:nvCxnSpPr>
            <p:cNvPr id="61" name="Straight Arrow Connector 60"/>
            <p:cNvCxnSpPr/>
            <p:nvPr/>
          </p:nvCxnSpPr>
          <p:spPr>
            <a:xfrm>
              <a:off x="4697413" y="1720925"/>
              <a:ext cx="0" cy="3908756"/>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4096651" y="5082930"/>
              <a:ext cx="623889" cy="369332"/>
            </a:xfrm>
            <a:prstGeom prst="rect">
              <a:avLst/>
            </a:prstGeom>
          </p:spPr>
          <p:txBody>
            <a:bodyPr wrap="none">
              <a:spAutoFit/>
            </a:bodyPr>
            <a:lstStyle/>
            <a:p>
              <a:r>
                <a:rPr lang="en-US" b="1" smtClean="0">
                  <a:solidFill>
                    <a:schemeClr val="tx1">
                      <a:lumMod val="95000"/>
                      <a:lumOff val="5000"/>
                    </a:schemeClr>
                  </a:solidFill>
                </a:rPr>
                <a:t>time</a:t>
              </a:r>
              <a:endParaRPr lang="en-US"/>
            </a:p>
          </p:txBody>
        </p:sp>
        <p:sp>
          <p:nvSpPr>
            <p:cNvPr id="63" name="Rectangle 62"/>
            <p:cNvSpPr/>
            <p:nvPr/>
          </p:nvSpPr>
          <p:spPr>
            <a:xfrm>
              <a:off x="4842673" y="1343024"/>
              <a:ext cx="987163" cy="3350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1">
                      <a:lumMod val="50000"/>
                    </a:schemeClr>
                  </a:solidFill>
                </a:rPr>
                <a:t>Input</a:t>
              </a:r>
              <a:endParaRPr lang="en-US" b="1" dirty="0">
                <a:solidFill>
                  <a:schemeClr val="accent1">
                    <a:lumMod val="50000"/>
                  </a:schemeClr>
                </a:solidFill>
              </a:endParaRPr>
            </a:p>
          </p:txBody>
        </p:sp>
        <p:sp>
          <p:nvSpPr>
            <p:cNvPr id="64" name="Rectangle 63"/>
            <p:cNvSpPr/>
            <p:nvPr/>
          </p:nvSpPr>
          <p:spPr>
            <a:xfrm>
              <a:off x="5980912" y="1309680"/>
              <a:ext cx="1089542" cy="38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1">
                      <a:lumMod val="50000"/>
                    </a:schemeClr>
                  </a:solidFill>
                </a:rPr>
                <a:t>Feature</a:t>
              </a:r>
              <a:endParaRPr lang="en-US" b="1" dirty="0">
                <a:solidFill>
                  <a:schemeClr val="accent1">
                    <a:lumMod val="50000"/>
                  </a:schemeClr>
                </a:solidFill>
              </a:endParaRPr>
            </a:p>
          </p:txBody>
        </p:sp>
        <p:sp>
          <p:nvSpPr>
            <p:cNvPr id="66" name="Rectangle 65"/>
            <p:cNvSpPr/>
            <p:nvPr/>
          </p:nvSpPr>
          <p:spPr>
            <a:xfrm>
              <a:off x="7227106" y="1290629"/>
              <a:ext cx="2024844" cy="38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1">
                      <a:lumMod val="50000"/>
                    </a:schemeClr>
                  </a:solidFill>
                </a:rPr>
                <a:t>Time Sequenced Learning </a:t>
              </a:r>
              <a:endParaRPr lang="en-US" b="1" dirty="0">
                <a:solidFill>
                  <a:schemeClr val="accent1">
                    <a:lumMod val="50000"/>
                  </a:schemeClr>
                </a:solidFill>
              </a:endParaRPr>
            </a:p>
          </p:txBody>
        </p:sp>
        <p:sp>
          <p:nvSpPr>
            <p:cNvPr id="67" name="Rectangle 66"/>
            <p:cNvSpPr/>
            <p:nvPr/>
          </p:nvSpPr>
          <p:spPr>
            <a:xfrm>
              <a:off x="9258301" y="1285861"/>
              <a:ext cx="1277734" cy="38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1">
                      <a:lumMod val="50000"/>
                    </a:schemeClr>
                  </a:solidFill>
                </a:rPr>
                <a:t>Prediction</a:t>
              </a:r>
              <a:endParaRPr lang="en-US" b="1" dirty="0">
                <a:solidFill>
                  <a:schemeClr val="accent1">
                    <a:lumMod val="50000"/>
                  </a:schemeClr>
                </a:solidFill>
              </a:endParaRPr>
            </a:p>
          </p:txBody>
        </p:sp>
        <p:sp>
          <p:nvSpPr>
            <p:cNvPr id="68" name="Right Arrow 67"/>
            <p:cNvSpPr/>
            <p:nvPr/>
          </p:nvSpPr>
          <p:spPr>
            <a:xfrm>
              <a:off x="11357894" y="3304999"/>
              <a:ext cx="306033" cy="44932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05775" y="1741960"/>
              <a:ext cx="966500" cy="601190"/>
            </a:xfrm>
            <a:prstGeom prst="rect">
              <a:avLst/>
            </a:prstGeom>
          </p:spPr>
        </p:pic>
        <p:pic>
          <p:nvPicPr>
            <p:cNvPr id="77" name="Picture 76"/>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01302" y="2367774"/>
              <a:ext cx="944322" cy="635776"/>
            </a:xfrm>
            <a:prstGeom prst="rect">
              <a:avLst/>
            </a:prstGeom>
          </p:spPr>
        </p:pic>
        <p:pic>
          <p:nvPicPr>
            <p:cNvPr id="78" name="Picture 77"/>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08558" y="3027369"/>
              <a:ext cx="947424" cy="604831"/>
            </a:xfrm>
            <a:prstGeom prst="rect">
              <a:avLst/>
            </a:prstGeom>
          </p:spPr>
        </p:pic>
        <p:pic>
          <p:nvPicPr>
            <p:cNvPr id="79" name="Picture 78"/>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14908" y="3665071"/>
              <a:ext cx="921278" cy="619598"/>
            </a:xfrm>
            <a:prstGeom prst="rect">
              <a:avLst/>
            </a:prstGeom>
          </p:spPr>
        </p:pic>
        <p:pic>
          <p:nvPicPr>
            <p:cNvPr id="80" name="Picture 79"/>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01303" y="4308416"/>
              <a:ext cx="944322" cy="625533"/>
            </a:xfrm>
            <a:prstGeom prst="rect">
              <a:avLst/>
            </a:prstGeom>
          </p:spPr>
        </p:pic>
        <p:pic>
          <p:nvPicPr>
            <p:cNvPr id="81" name="Picture 80"/>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02336" y="4940160"/>
              <a:ext cx="943288" cy="643025"/>
            </a:xfrm>
            <a:prstGeom prst="rect">
              <a:avLst/>
            </a:prstGeom>
          </p:spPr>
        </p:pic>
      </p:grpSp>
    </p:spTree>
    <p:extLst>
      <p:ext uri="{BB962C8B-B14F-4D97-AF65-F5344CB8AC3E}">
        <p14:creationId xmlns:p14="http://schemas.microsoft.com/office/powerpoint/2010/main" val="2103269853"/>
      </p:ext>
    </p:extLst>
  </p:cSld>
  <p:clrMapOvr>
    <a:masterClrMapping/>
  </p:clrMapOvr>
  <mc:AlternateContent xmlns:mc="http://schemas.openxmlformats.org/markup-compatibility/2006" xmlns:p14="http://schemas.microsoft.com/office/powerpoint/2010/main">
    <mc:Choice Requires="p14">
      <p:transition spd="slow" p14:dur="2000" advTm="44459"/>
    </mc:Choice>
    <mc:Fallback xmlns="">
      <p:transition spd="slow" advTm="44459"/>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p>
            <a:r>
              <a:rPr lang="en-US" sz="4800" b="1" dirty="0" smtClean="0">
                <a:solidFill>
                  <a:srgbClr val="8F0856"/>
                </a:solidFill>
              </a:rPr>
              <a:t>Summary</a:t>
            </a:r>
            <a:endParaRPr lang="en-US" sz="4800" b="1" dirty="0">
              <a:solidFill>
                <a:srgbClr val="8F0856"/>
              </a:solidFill>
            </a:endParaRPr>
          </a:p>
        </p:txBody>
      </p:sp>
      <p:sp>
        <p:nvSpPr>
          <p:cNvPr id="3" name="Content Placeholder 2"/>
          <p:cNvSpPr>
            <a:spLocks noGrp="1"/>
          </p:cNvSpPr>
          <p:nvPr>
            <p:ph idx="1"/>
          </p:nvPr>
        </p:nvSpPr>
        <p:spPr>
          <a:xfrm>
            <a:off x="1484310" y="2213845"/>
            <a:ext cx="10018713" cy="4170771"/>
          </a:xfrm>
        </p:spPr>
        <p:txBody>
          <a:bodyPr>
            <a:normAutofit/>
          </a:bodyPr>
          <a:lstStyle/>
          <a:p>
            <a:r>
              <a:rPr lang="en-US" sz="3200" dirty="0" smtClean="0"/>
              <a:t>Deep Learning </a:t>
            </a:r>
            <a:r>
              <a:rPr lang="en-US" sz="3200" dirty="0" smtClean="0">
                <a:solidFill>
                  <a:srgbClr val="0070C0"/>
                </a:solidFill>
              </a:rPr>
              <a:t>save computing power and human effort </a:t>
            </a:r>
          </a:p>
          <a:p>
            <a:r>
              <a:rPr lang="en-US" sz="3200" dirty="0" smtClean="0"/>
              <a:t>Analyzing learned latent features </a:t>
            </a:r>
            <a:br>
              <a:rPr lang="en-US" sz="3200" dirty="0" smtClean="0"/>
            </a:br>
            <a:r>
              <a:rPr lang="en-US" sz="3200" dirty="0" smtClean="0">
                <a:sym typeface="Wingdings"/>
              </a:rPr>
              <a:t> </a:t>
            </a:r>
            <a:r>
              <a:rPr lang="en-US" sz="3200" dirty="0" smtClean="0">
                <a:solidFill>
                  <a:srgbClr val="0070C0"/>
                </a:solidFill>
                <a:sym typeface="Wingdings"/>
              </a:rPr>
              <a:t>S</a:t>
            </a:r>
            <a:r>
              <a:rPr lang="en-US" sz="3200" dirty="0" smtClean="0">
                <a:solidFill>
                  <a:srgbClr val="0070C0"/>
                </a:solidFill>
              </a:rPr>
              <a:t>cientific research </a:t>
            </a:r>
            <a:r>
              <a:rPr lang="en-US" sz="3200" dirty="0">
                <a:solidFill>
                  <a:srgbClr val="0070C0"/>
                </a:solidFill>
              </a:rPr>
              <a:t>,</a:t>
            </a:r>
            <a:r>
              <a:rPr lang="en-US" sz="3200" dirty="0" smtClean="0">
                <a:solidFill>
                  <a:srgbClr val="0070C0"/>
                </a:solidFill>
              </a:rPr>
              <a:t>Future model development.</a:t>
            </a:r>
          </a:p>
          <a:p>
            <a:r>
              <a:rPr lang="en-US" sz="3200" dirty="0" smtClean="0"/>
              <a:t>Implementing Deep Learning Framework in ESGF</a:t>
            </a:r>
            <a:br>
              <a:rPr lang="en-US" sz="3200" dirty="0" smtClean="0"/>
            </a:br>
            <a:r>
              <a:rPr lang="en-US" sz="3200" dirty="0" smtClean="0">
                <a:sym typeface="Wingdings"/>
              </a:rPr>
              <a:t></a:t>
            </a:r>
            <a:r>
              <a:rPr lang="en-US" sz="3200" dirty="0" smtClean="0"/>
              <a:t> </a:t>
            </a:r>
            <a:r>
              <a:rPr lang="en-US" sz="3200" dirty="0" smtClean="0">
                <a:solidFill>
                  <a:srgbClr val="0070C0"/>
                </a:solidFill>
              </a:rPr>
              <a:t>BER projects, the </a:t>
            </a:r>
            <a:r>
              <a:rPr lang="en-US" sz="3200" dirty="0">
                <a:solidFill>
                  <a:srgbClr val="0070C0"/>
                </a:solidFill>
              </a:rPr>
              <a:t>G</a:t>
            </a:r>
            <a:r>
              <a:rPr lang="en-US" sz="3200" dirty="0" smtClean="0">
                <a:solidFill>
                  <a:srgbClr val="0070C0"/>
                </a:solidFill>
              </a:rPr>
              <a:t>eoscience communities.</a:t>
            </a:r>
          </a:p>
          <a:p>
            <a:r>
              <a:rPr lang="en-US" sz="3200" dirty="0"/>
              <a:t>S</a:t>
            </a:r>
            <a:r>
              <a:rPr lang="en-US" sz="3200" dirty="0" smtClean="0"/>
              <a:t>peed </a:t>
            </a:r>
            <a:r>
              <a:rPr lang="en-US" sz="3200" dirty="0"/>
              <a:t>up </a:t>
            </a:r>
            <a:r>
              <a:rPr lang="en-US" sz="3200" dirty="0" smtClean="0"/>
              <a:t>the geoscientific event discovery processes </a:t>
            </a:r>
            <a:endParaRPr lang="en-US" sz="3200" dirty="0"/>
          </a:p>
        </p:txBody>
      </p:sp>
    </p:spTree>
    <p:extLst>
      <p:ext uri="{BB962C8B-B14F-4D97-AF65-F5344CB8AC3E}">
        <p14:creationId xmlns:p14="http://schemas.microsoft.com/office/powerpoint/2010/main" val="1036634195"/>
      </p:ext>
    </p:extLst>
  </p:cSld>
  <p:clrMapOvr>
    <a:masterClrMapping/>
  </p:clrMapOvr>
  <mc:AlternateContent xmlns:mc="http://schemas.openxmlformats.org/markup-compatibility/2006" xmlns:p14="http://schemas.microsoft.com/office/powerpoint/2010/main">
    <mc:Choice Requires="p14">
      <p:transition spd="slow" p14:dur="2000" advTm="68026"/>
    </mc:Choice>
    <mc:Fallback xmlns="">
      <p:transition spd="slow" advTm="68026"/>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7160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978237" y="0"/>
            <a:ext cx="6213763" cy="4150475"/>
          </a:xfrm>
          <a:prstGeom prst="rect">
            <a:avLst/>
          </a:prstGeom>
        </p:spPr>
      </p:pic>
      <p:pic>
        <p:nvPicPr>
          <p:cNvPr id="10" name="Picture 9"/>
          <p:cNvPicPr>
            <a:picLocks noChangeAspect="1"/>
          </p:cNvPicPr>
          <p:nvPr/>
        </p:nvPicPr>
        <p:blipFill>
          <a:blip r:embed="rId4"/>
          <a:stretch>
            <a:fillRect/>
          </a:stretch>
        </p:blipFill>
        <p:spPr>
          <a:xfrm>
            <a:off x="2940758" y="4150475"/>
            <a:ext cx="5673700" cy="2763404"/>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17869" t="7292" r="9530" b="20261"/>
          <a:stretch/>
        </p:blipFill>
        <p:spPr>
          <a:xfrm>
            <a:off x="-249623" y="0"/>
            <a:ext cx="6329328" cy="4150475"/>
          </a:xfrm>
          <a:prstGeom prst="rect">
            <a:avLst/>
          </a:prstGeom>
        </p:spPr>
      </p:pic>
    </p:spTree>
    <p:extLst>
      <p:ext uri="{BB962C8B-B14F-4D97-AF65-F5344CB8AC3E}">
        <p14:creationId xmlns:p14="http://schemas.microsoft.com/office/powerpoint/2010/main" val="1053786728"/>
      </p:ext>
    </p:extLst>
  </p:cSld>
  <p:clrMapOvr>
    <a:masterClrMapping/>
  </p:clrMapOvr>
  <mc:AlternateContent xmlns:mc="http://schemas.openxmlformats.org/markup-compatibility/2006" xmlns:p14="http://schemas.microsoft.com/office/powerpoint/2010/main">
    <mc:Choice Requires="p14">
      <p:transition spd="slow" p14:dur="2000" advTm="35073"/>
    </mc:Choice>
    <mc:Fallback xmlns="">
      <p:transition spd="slow" advTm="35073"/>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flipH="1">
            <a:off x="2308558" y="1912129"/>
            <a:ext cx="1710781" cy="202376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4" name="Content Placeholder 2"/>
          <p:cNvSpPr>
            <a:spLocks noGrp="1"/>
          </p:cNvSpPr>
          <p:nvPr>
            <p:ph idx="1"/>
          </p:nvPr>
        </p:nvSpPr>
        <p:spPr>
          <a:xfrm>
            <a:off x="1484309" y="997047"/>
            <a:ext cx="10680510" cy="771860"/>
          </a:xfrm>
        </p:spPr>
        <p:txBody>
          <a:bodyPr>
            <a:normAutofit lnSpcReduction="10000"/>
          </a:bodyPr>
          <a:lstStyle/>
          <a:p>
            <a:r>
              <a:rPr lang="en-US" dirty="0" smtClean="0">
                <a:solidFill>
                  <a:srgbClr val="0070C0"/>
                </a:solidFill>
              </a:rPr>
              <a:t>Deep convolutional neural networks (CNNs) </a:t>
            </a:r>
            <a:r>
              <a:rPr lang="en-US" dirty="0" smtClean="0"/>
              <a:t>learn hierarchical feature representation</a:t>
            </a:r>
            <a:endParaRPr lang="en-US" dirty="0"/>
          </a:p>
        </p:txBody>
      </p:sp>
      <p:grpSp>
        <p:nvGrpSpPr>
          <p:cNvPr id="8" name="Group 7"/>
          <p:cNvGrpSpPr/>
          <p:nvPr/>
        </p:nvGrpSpPr>
        <p:grpSpPr>
          <a:xfrm>
            <a:off x="446258" y="1769387"/>
            <a:ext cx="11718561" cy="4842163"/>
            <a:chOff x="446258" y="1727823"/>
            <a:chExt cx="11718561" cy="4842163"/>
          </a:xfrm>
        </p:grpSpPr>
        <p:pic>
          <p:nvPicPr>
            <p:cNvPr id="2" name="Picture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49042" y="3651295"/>
              <a:ext cx="8415777" cy="291869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258" y="3361025"/>
              <a:ext cx="2733359" cy="2702647"/>
            </a:xfrm>
            <a:prstGeom prst="rect">
              <a:avLst/>
            </a:prstGeom>
          </p:spPr>
        </p:pic>
        <p:sp>
          <p:nvSpPr>
            <p:cNvPr id="7" name="Right Arrow 6"/>
            <p:cNvSpPr/>
            <p:nvPr/>
          </p:nvSpPr>
          <p:spPr>
            <a:xfrm>
              <a:off x="3289225" y="4736568"/>
              <a:ext cx="540327" cy="37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p:cNvSpPr/>
            <p:nvPr/>
          </p:nvSpPr>
          <p:spPr>
            <a:xfrm rot="5400000">
              <a:off x="5353758" y="3322596"/>
              <a:ext cx="504391" cy="292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p:cNvSpPr/>
            <p:nvPr/>
          </p:nvSpPr>
          <p:spPr>
            <a:xfrm rot="5400000">
              <a:off x="7249424" y="3384008"/>
              <a:ext cx="587521" cy="292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5400000">
              <a:off x="8832815" y="3485173"/>
              <a:ext cx="836899" cy="297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r="71419" b="-6378"/>
            <a:stretch/>
          </p:blipFill>
          <p:spPr>
            <a:xfrm>
              <a:off x="4729797" y="1737084"/>
              <a:ext cx="1660436" cy="1540815"/>
            </a:xfrm>
            <a:prstGeom prst="rect">
              <a:avLst/>
            </a:prstGeom>
            <a:noFill/>
            <a:ln>
              <a:noFill/>
            </a:ln>
          </p:spPr>
        </p:pic>
        <p:pic>
          <p:nvPicPr>
            <p:cNvPr id="53" name="Picture 52"/>
            <p:cNvPicPr>
              <a:picLocks noChangeAspect="1"/>
            </p:cNvPicPr>
            <p:nvPr/>
          </p:nvPicPr>
          <p:blipFill rotWithShape="1">
            <a:blip r:embed="rId5">
              <a:extLst>
                <a:ext uri="{28A0092B-C50C-407E-A947-70E740481C1C}">
                  <a14:useLocalDpi xmlns:a14="http://schemas.microsoft.com/office/drawing/2010/main" val="0"/>
                </a:ext>
              </a:extLst>
            </a:blip>
            <a:srcRect l="27901" r="34181" b="-5583"/>
            <a:stretch/>
          </p:blipFill>
          <p:spPr>
            <a:xfrm>
              <a:off x="6587837" y="1727823"/>
              <a:ext cx="2202872" cy="1529295"/>
            </a:xfrm>
            <a:prstGeom prst="rect">
              <a:avLst/>
            </a:prstGeom>
          </p:spPr>
        </p:pic>
        <p:pic>
          <p:nvPicPr>
            <p:cNvPr id="57" name="Picture 56"/>
            <p:cNvPicPr>
              <a:picLocks noChangeAspect="1"/>
            </p:cNvPicPr>
            <p:nvPr/>
          </p:nvPicPr>
          <p:blipFill rotWithShape="1">
            <a:blip r:embed="rId5">
              <a:extLst>
                <a:ext uri="{28A0092B-C50C-407E-A947-70E740481C1C}">
                  <a14:useLocalDpi xmlns:a14="http://schemas.microsoft.com/office/drawing/2010/main" val="0"/>
                </a:ext>
              </a:extLst>
            </a:blip>
            <a:srcRect l="64709"/>
            <a:stretch/>
          </p:blipFill>
          <p:spPr>
            <a:xfrm>
              <a:off x="8915402" y="1737085"/>
              <a:ext cx="2050274" cy="1448423"/>
            </a:xfrm>
            <a:prstGeom prst="rect">
              <a:avLst/>
            </a:prstGeom>
          </p:spPr>
        </p:pic>
      </p:grpSp>
      <p:sp>
        <p:nvSpPr>
          <p:cNvPr id="9" name="Left Arrow 8"/>
          <p:cNvSpPr/>
          <p:nvPr/>
        </p:nvSpPr>
        <p:spPr>
          <a:xfrm>
            <a:off x="4218710" y="6188364"/>
            <a:ext cx="7045036" cy="506314"/>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2060"/>
                </a:solidFill>
              </a:rPr>
              <a:t>Error Backpropagation</a:t>
            </a:r>
            <a:endParaRPr lang="en-US" b="1" dirty="0">
              <a:solidFill>
                <a:srgbClr val="002060"/>
              </a:solidFill>
            </a:endParaRPr>
          </a:p>
        </p:txBody>
      </p:sp>
      <p:sp>
        <p:nvSpPr>
          <p:cNvPr id="77" name="Title 1"/>
          <p:cNvSpPr txBox="1">
            <a:spLocks/>
          </p:cNvSpPr>
          <p:nvPr/>
        </p:nvSpPr>
        <p:spPr>
          <a:xfrm>
            <a:off x="1" y="0"/>
            <a:ext cx="12164818" cy="123601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solidFill>
                  <a:srgbClr val="8F0856"/>
                </a:solidFill>
              </a:rPr>
              <a:t>Deep Neural Network</a:t>
            </a:r>
            <a:endParaRPr lang="en-US" b="1" dirty="0">
              <a:solidFill>
                <a:srgbClr val="8F0856"/>
              </a:solidFill>
            </a:endParaRPr>
          </a:p>
        </p:txBody>
      </p:sp>
      <p:pic>
        <p:nvPicPr>
          <p:cNvPr id="4" name="Picture 3"/>
          <p:cNvPicPr>
            <a:picLocks noChangeAspect="1"/>
          </p:cNvPicPr>
          <p:nvPr/>
        </p:nvPicPr>
        <p:blipFill rotWithShape="1">
          <a:blip r:embed="rId6"/>
          <a:srcRect l="15000" t="2915" r="15997" b="17111"/>
          <a:stretch/>
        </p:blipFill>
        <p:spPr>
          <a:xfrm>
            <a:off x="2663281" y="1912129"/>
            <a:ext cx="1336113" cy="1548573"/>
          </a:xfrm>
          <a:prstGeom prst="rect">
            <a:avLst/>
          </a:prstGeom>
          <a:ln>
            <a:solidFill>
              <a:schemeClr val="accent4"/>
            </a:solidFill>
          </a:ln>
        </p:spPr>
      </p:pic>
      <p:pic>
        <p:nvPicPr>
          <p:cNvPr id="17" name="Picture 16"/>
          <p:cNvPicPr>
            <a:picLocks noChangeAspect="1"/>
          </p:cNvPicPr>
          <p:nvPr/>
        </p:nvPicPr>
        <p:blipFill rotWithShape="1">
          <a:blip r:embed="rId6"/>
          <a:srcRect l="15000" t="2915" r="15997" b="17111"/>
          <a:stretch/>
        </p:blipFill>
        <p:spPr>
          <a:xfrm>
            <a:off x="2077417" y="3954225"/>
            <a:ext cx="270036" cy="312975"/>
          </a:xfrm>
          <a:prstGeom prst="rect">
            <a:avLst/>
          </a:prstGeom>
        </p:spPr>
      </p:pic>
      <p:cxnSp>
        <p:nvCxnSpPr>
          <p:cNvPr id="11" name="Straight Connector 10"/>
          <p:cNvCxnSpPr/>
          <p:nvPr/>
        </p:nvCxnSpPr>
        <p:spPr>
          <a:xfrm flipH="1">
            <a:off x="2347453" y="3448343"/>
            <a:ext cx="351568" cy="512948"/>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308547" y="3448343"/>
            <a:ext cx="1670065" cy="818857"/>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080380" y="1912129"/>
            <a:ext cx="556736" cy="2049162"/>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2834720" y="2001065"/>
            <a:ext cx="1045631" cy="1376124"/>
            <a:chOff x="2834720" y="2001065"/>
            <a:chExt cx="1045631" cy="1376124"/>
          </a:xfrm>
        </p:grpSpPr>
        <p:sp>
          <p:nvSpPr>
            <p:cNvPr id="30" name="Rectangle 29"/>
            <p:cNvSpPr/>
            <p:nvPr/>
          </p:nvSpPr>
          <p:spPr>
            <a:xfrm>
              <a:off x="2969272" y="2336799"/>
              <a:ext cx="860279" cy="47865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2834720" y="2001065"/>
              <a:ext cx="1045631" cy="1376124"/>
              <a:chOff x="2834720" y="2001065"/>
              <a:chExt cx="1045631" cy="1376124"/>
            </a:xfrm>
          </p:grpSpPr>
          <p:sp>
            <p:nvSpPr>
              <p:cNvPr id="19" name="Rectangle 18"/>
              <p:cNvSpPr/>
              <p:nvPr/>
            </p:nvSpPr>
            <p:spPr>
              <a:xfrm>
                <a:off x="3020073" y="2463799"/>
                <a:ext cx="347446" cy="276755"/>
              </a:xfrm>
              <a:prstGeom prst="rect">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834720" y="2001065"/>
                <a:ext cx="1045631" cy="1376124"/>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451873" y="2438399"/>
                <a:ext cx="347446" cy="276755"/>
              </a:xfrm>
              <a:prstGeom prst="rect">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223273" y="2895599"/>
                <a:ext cx="347446" cy="276755"/>
              </a:xfrm>
              <a:prstGeom prst="rect">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569435907"/>
      </p:ext>
    </p:extLst>
  </p:cSld>
  <p:clrMapOvr>
    <a:masterClrMapping/>
  </p:clrMapOvr>
  <mc:AlternateContent xmlns:mc="http://schemas.openxmlformats.org/markup-compatibility/2006" xmlns:p14="http://schemas.microsoft.com/office/powerpoint/2010/main">
    <mc:Choice Requires="p14">
      <p:transition spd="slow" p14:dur="2000" advTm="146930"/>
    </mc:Choice>
    <mc:Fallback xmlns="">
      <p:transition spd="slow" advTm="1469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249384"/>
            <a:ext cx="10018713" cy="955964"/>
          </a:xfrm>
          <a:effectLst/>
        </p:spPr>
        <p:txBody>
          <a:bodyPr>
            <a:normAutofit/>
          </a:bodyPr>
          <a:lstStyle/>
          <a:p>
            <a:r>
              <a:rPr lang="en-US" b="1" dirty="0" smtClean="0">
                <a:solidFill>
                  <a:srgbClr val="8F0856"/>
                </a:solidFill>
              </a:rPr>
              <a:t>Deep Learning enable Science</a:t>
            </a:r>
            <a:endParaRPr lang="en-US" b="1" dirty="0">
              <a:solidFill>
                <a:srgbClr val="8F0856"/>
              </a:solidFill>
            </a:endParaRPr>
          </a:p>
        </p:txBody>
      </p:sp>
      <p:sp>
        <p:nvSpPr>
          <p:cNvPr id="8" name="Rectangle 7"/>
          <p:cNvSpPr/>
          <p:nvPr/>
        </p:nvSpPr>
        <p:spPr>
          <a:xfrm>
            <a:off x="6513534" y="2296072"/>
            <a:ext cx="452769" cy="223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690977" y="2400969"/>
            <a:ext cx="408681" cy="1809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www.10lunches.com/img/ames-logo.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9295" y="1094138"/>
            <a:ext cx="2197232" cy="21972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2" t="1" r="14" b="-1152"/>
          <a:stretch/>
        </p:blipFill>
        <p:spPr>
          <a:xfrm>
            <a:off x="5824316" y="1511305"/>
            <a:ext cx="1413014" cy="1362897"/>
          </a:xfrm>
          <a:prstGeom prst="rect">
            <a:avLst/>
          </a:prstGeom>
        </p:spPr>
      </p:pic>
      <p:sp>
        <p:nvSpPr>
          <p:cNvPr id="16" name="Rectangle 15"/>
          <p:cNvSpPr/>
          <p:nvPr/>
        </p:nvSpPr>
        <p:spPr>
          <a:xfrm>
            <a:off x="6256433" y="1587590"/>
            <a:ext cx="3365549" cy="1015663"/>
          </a:xfrm>
          <a:prstGeom prst="rect">
            <a:avLst/>
          </a:prstGeom>
        </p:spPr>
        <p:txBody>
          <a:bodyPr wrap="square">
            <a:spAutoFit/>
          </a:bodyPr>
          <a:lstStyle/>
          <a:p>
            <a:pPr lvl="2" algn="ctr"/>
            <a:r>
              <a:rPr lang="en-US" sz="2000" b="1" dirty="0" smtClean="0"/>
              <a:t>  Classify satellite images for carbon monitoring</a:t>
            </a:r>
            <a:endParaRPr lang="en-US" sz="2000" b="1" dirty="0"/>
          </a:p>
        </p:txBody>
      </p:sp>
      <p:sp>
        <p:nvSpPr>
          <p:cNvPr id="17" name="Rectangle 16"/>
          <p:cNvSpPr/>
          <p:nvPr/>
        </p:nvSpPr>
        <p:spPr>
          <a:xfrm>
            <a:off x="6557818" y="3341264"/>
            <a:ext cx="2913517" cy="1015663"/>
          </a:xfrm>
          <a:prstGeom prst="rect">
            <a:avLst/>
          </a:prstGeom>
        </p:spPr>
        <p:txBody>
          <a:bodyPr wrap="square">
            <a:spAutoFit/>
          </a:bodyPr>
          <a:lstStyle/>
          <a:p>
            <a:pPr lvl="2" algn="ctr"/>
            <a:r>
              <a:rPr lang="en-US" sz="2000" b="1" dirty="0" smtClean="0"/>
              <a:t>  Analyze recording </a:t>
            </a:r>
            <a:br>
              <a:rPr lang="en-US" sz="2000" b="1" dirty="0" smtClean="0"/>
            </a:br>
            <a:r>
              <a:rPr lang="en-US" sz="2000" b="1" dirty="0" smtClean="0"/>
              <a:t>of human brain</a:t>
            </a:r>
            <a:endParaRPr lang="en-US" sz="2000" b="1" dirty="0"/>
          </a:p>
        </p:txBody>
      </p:sp>
      <p:pic>
        <p:nvPicPr>
          <p:cNvPr id="18" name="Picture 8" descr="raindeeplearni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56614" y="3248957"/>
            <a:ext cx="1948418" cy="128511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mage result for LBNLlogo"/>
          <p:cNvPicPr>
            <a:picLocks noChangeAspect="1" noChangeArrowheads="1"/>
          </p:cNvPicPr>
          <p:nvPr/>
        </p:nvPicPr>
        <p:blipFill rotWithShape="1">
          <a:blip r:embed="rId6">
            <a:extLst>
              <a:ext uri="{28A0092B-C50C-407E-A947-70E740481C1C}">
                <a14:useLocalDpi xmlns:a14="http://schemas.microsoft.com/office/drawing/2010/main" val="0"/>
              </a:ext>
            </a:extLst>
          </a:blip>
          <a:srcRect l="-60" t="1760" r="51389" b="-1989"/>
          <a:stretch/>
        </p:blipFill>
        <p:spPr bwMode="auto">
          <a:xfrm>
            <a:off x="3700463" y="3482615"/>
            <a:ext cx="1385887" cy="100432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r="22880" b="-4692"/>
          <a:stretch/>
        </p:blipFill>
        <p:spPr>
          <a:xfrm>
            <a:off x="3386136" y="5138602"/>
            <a:ext cx="1860895" cy="1143445"/>
          </a:xfrm>
          <a:prstGeom prst="rect">
            <a:avLst/>
          </a:prstGeom>
        </p:spPr>
      </p:pic>
      <p:pic>
        <p:nvPicPr>
          <p:cNvPr id="21" name="Picture 2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74267" y="4806438"/>
            <a:ext cx="1608667" cy="1672001"/>
          </a:xfrm>
          <a:prstGeom prst="rect">
            <a:avLst/>
          </a:prstGeom>
        </p:spPr>
      </p:pic>
      <p:sp>
        <p:nvSpPr>
          <p:cNvPr id="22" name="Rectangle 21"/>
          <p:cNvSpPr/>
          <p:nvPr/>
        </p:nvSpPr>
        <p:spPr>
          <a:xfrm>
            <a:off x="7411404" y="5042273"/>
            <a:ext cx="2044323" cy="1323439"/>
          </a:xfrm>
          <a:prstGeom prst="rect">
            <a:avLst/>
          </a:prstGeom>
        </p:spPr>
        <p:txBody>
          <a:bodyPr wrap="square">
            <a:spAutoFit/>
          </a:bodyPr>
          <a:lstStyle/>
          <a:p>
            <a:pPr algn="ctr"/>
            <a:r>
              <a:rPr lang="en-US" sz="2000" b="1" dirty="0"/>
              <a:t>Analyze </a:t>
            </a:r>
            <a:r>
              <a:rPr lang="en-US" sz="2000" b="1" dirty="0" smtClean="0"/>
              <a:t>obituaries for </a:t>
            </a:r>
            <a:endParaRPr lang="en-US" sz="2000" b="1" dirty="0"/>
          </a:p>
          <a:p>
            <a:pPr algn="ctr"/>
            <a:r>
              <a:rPr lang="en-US" sz="2000" b="1" dirty="0" smtClean="0"/>
              <a:t>Cancer-related disease.</a:t>
            </a:r>
            <a:endParaRPr lang="en-US" sz="2000" b="1" dirty="0">
              <a:effectLst/>
            </a:endParaRPr>
          </a:p>
        </p:txBody>
      </p:sp>
      <p:sp>
        <p:nvSpPr>
          <p:cNvPr id="23" name="Rounded Rectangle 22"/>
          <p:cNvSpPr/>
          <p:nvPr/>
        </p:nvSpPr>
        <p:spPr>
          <a:xfrm>
            <a:off x="3138054" y="1349953"/>
            <a:ext cx="6712527" cy="1692824"/>
          </a:xfrm>
          <a:prstGeom prst="round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3138054" y="3145413"/>
            <a:ext cx="6712527" cy="1603926"/>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3138054" y="4856741"/>
            <a:ext cx="6712527" cy="1603926"/>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600353"/>
      </p:ext>
    </p:extLst>
  </p:cSld>
  <p:clrMapOvr>
    <a:masterClrMapping/>
  </p:clrMapOvr>
  <mc:AlternateContent xmlns:mc="http://schemas.openxmlformats.org/markup-compatibility/2006" xmlns:p14="http://schemas.microsoft.com/office/powerpoint/2010/main">
    <mc:Choice Requires="p14">
      <p:transition spd="slow" p14:dur="2000" advTm="38366"/>
    </mc:Choice>
    <mc:Fallback xmlns="">
      <p:transition spd="slow" advTm="38366"/>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12221"/>
            <a:ext cx="10018713" cy="955964"/>
          </a:xfrm>
          <a:effectLst/>
        </p:spPr>
        <p:txBody>
          <a:bodyPr>
            <a:normAutofit/>
          </a:bodyPr>
          <a:lstStyle/>
          <a:p>
            <a:r>
              <a:rPr lang="en-US" b="1" dirty="0" smtClean="0">
                <a:solidFill>
                  <a:srgbClr val="8F0856"/>
                </a:solidFill>
              </a:rPr>
              <a:t>Motivation</a:t>
            </a:r>
            <a:endParaRPr lang="en-US" b="1" dirty="0">
              <a:solidFill>
                <a:srgbClr val="8F0856"/>
              </a:solidFill>
            </a:endParaRPr>
          </a:p>
        </p:txBody>
      </p:sp>
      <p:grpSp>
        <p:nvGrpSpPr>
          <p:cNvPr id="27" name="Group 26"/>
          <p:cNvGrpSpPr/>
          <p:nvPr/>
        </p:nvGrpSpPr>
        <p:grpSpPr>
          <a:xfrm>
            <a:off x="8540759" y="1628924"/>
            <a:ext cx="3651239" cy="1694996"/>
            <a:chOff x="9019729" y="1739548"/>
            <a:chExt cx="3202424" cy="1694996"/>
          </a:xfrm>
        </p:grpSpPr>
        <p:sp>
          <p:nvSpPr>
            <p:cNvPr id="29" name="Rectangle 28"/>
            <p:cNvSpPr/>
            <p:nvPr/>
          </p:nvSpPr>
          <p:spPr>
            <a:xfrm>
              <a:off x="9019729" y="1739548"/>
              <a:ext cx="2890215" cy="707886"/>
            </a:xfrm>
            <a:prstGeom prst="rect">
              <a:avLst/>
            </a:prstGeom>
          </p:spPr>
          <p:txBody>
            <a:bodyPr wrap="square">
              <a:spAutoFit/>
            </a:bodyPr>
            <a:lstStyle/>
            <a:p>
              <a:pPr algn="ctr"/>
              <a:r>
                <a:rPr lang="en-US" sz="2000" b="1" dirty="0" smtClean="0"/>
                <a:t>Numerical weather prediction is </a:t>
              </a:r>
              <a:br>
                <a:rPr lang="en-US" sz="2000" b="1" dirty="0" smtClean="0"/>
              </a:br>
              <a:r>
                <a:rPr lang="en-US" sz="2000" b="1" dirty="0" smtClean="0"/>
                <a:t>an </a:t>
              </a:r>
              <a:r>
                <a:rPr lang="en-US" sz="2000" b="1" dirty="0" smtClean="0">
                  <a:solidFill>
                    <a:srgbClr val="0070C0"/>
                  </a:solidFill>
                </a:rPr>
                <a:t>”Expensive” </a:t>
              </a:r>
              <a:r>
                <a:rPr lang="en-US" sz="2000" b="1" dirty="0" smtClean="0"/>
                <a:t>process!</a:t>
              </a:r>
              <a:endParaRPr lang="en-US" sz="2000" b="1" dirty="0"/>
            </a:p>
          </p:txBody>
        </p:sp>
        <p:sp>
          <p:nvSpPr>
            <p:cNvPr id="31" name="Rectangle 30"/>
            <p:cNvSpPr/>
            <p:nvPr/>
          </p:nvSpPr>
          <p:spPr>
            <a:xfrm>
              <a:off x="9128710" y="2726658"/>
              <a:ext cx="3093443" cy="707886"/>
            </a:xfrm>
            <a:prstGeom prst="rect">
              <a:avLst/>
            </a:prstGeom>
          </p:spPr>
          <p:txBody>
            <a:bodyPr wrap="square">
              <a:spAutoFit/>
            </a:bodyPr>
            <a:lstStyle/>
            <a:p>
              <a:pPr marL="342900" indent="-342900">
                <a:buFont typeface="Arial" charset="0"/>
                <a:buChar char="•"/>
              </a:pPr>
              <a:r>
                <a:rPr lang="en-US" sz="2000" b="1" dirty="0" smtClean="0">
                  <a:solidFill>
                    <a:srgbClr val="0070C0"/>
                  </a:solidFill>
                </a:rPr>
                <a:t>256 million grid points</a:t>
              </a:r>
            </a:p>
            <a:p>
              <a:pPr marL="342900" indent="-342900">
                <a:buFont typeface="Arial" charset="0"/>
                <a:buChar char="•"/>
              </a:pPr>
              <a:r>
                <a:rPr lang="en-US" sz="2000" b="1" dirty="0" smtClean="0">
                  <a:solidFill>
                    <a:srgbClr val="FF0000"/>
                  </a:solidFill>
                </a:rPr>
                <a:t>Data-Driven Approach?</a:t>
              </a:r>
            </a:p>
          </p:txBody>
        </p:sp>
      </p:grpSp>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50397" y="828932"/>
            <a:ext cx="6475694" cy="5934405"/>
          </a:xfrm>
          <a:prstGeom prst="rect">
            <a:avLst/>
          </a:prstGeom>
        </p:spPr>
      </p:pic>
      <p:sp>
        <p:nvSpPr>
          <p:cNvPr id="50" name="Content Placeholder 2"/>
          <p:cNvSpPr txBox="1">
            <a:spLocks/>
          </p:cNvSpPr>
          <p:nvPr/>
        </p:nvSpPr>
        <p:spPr>
          <a:xfrm>
            <a:off x="1295767" y="828932"/>
            <a:ext cx="3554630" cy="4989975"/>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spcBef>
                <a:spcPts val="0"/>
              </a:spcBef>
            </a:pPr>
            <a:r>
              <a:rPr lang="en-US" sz="2200" b="1" dirty="0" smtClean="0">
                <a:solidFill>
                  <a:srgbClr val="0070C0"/>
                </a:solidFill>
              </a:rPr>
              <a:t>Only way </a:t>
            </a:r>
            <a:r>
              <a:rPr lang="en-US" sz="2200" dirty="0" smtClean="0"/>
              <a:t>to </a:t>
            </a:r>
            <a:r>
              <a:rPr lang="en-US" sz="2200" b="1" dirty="0" smtClean="0">
                <a:solidFill>
                  <a:srgbClr val="0070C0"/>
                </a:solidFill>
              </a:rPr>
              <a:t>analyze Peta scaled data </a:t>
            </a:r>
            <a:r>
              <a:rPr lang="en-US" sz="2200" dirty="0" smtClean="0"/>
              <a:t>in ESGF</a:t>
            </a:r>
            <a:endParaRPr lang="en-US" sz="2200" b="1" dirty="0" smtClean="0">
              <a:solidFill>
                <a:srgbClr val="0070C0"/>
              </a:solidFill>
            </a:endParaRPr>
          </a:p>
          <a:p>
            <a:pPr>
              <a:spcBef>
                <a:spcPts val="0"/>
              </a:spcBef>
            </a:pPr>
            <a:r>
              <a:rPr lang="en-US" sz="2200" dirty="0" smtClean="0"/>
              <a:t>Let CNNs </a:t>
            </a:r>
            <a:r>
              <a:rPr lang="en-US" sz="2200" b="1" dirty="0" smtClean="0">
                <a:solidFill>
                  <a:srgbClr val="0070C0"/>
                </a:solidFill>
              </a:rPr>
              <a:t>learn feature </a:t>
            </a:r>
            <a:r>
              <a:rPr lang="en-US" sz="2200" dirty="0" smtClean="0"/>
              <a:t>representation of extreme climate events </a:t>
            </a:r>
            <a:r>
              <a:rPr lang="en-US" sz="2200" b="1" dirty="0" smtClean="0">
                <a:solidFill>
                  <a:srgbClr val="0070C0"/>
                </a:solidFill>
              </a:rPr>
              <a:t>in GCM outputs</a:t>
            </a:r>
          </a:p>
          <a:p>
            <a:pPr>
              <a:spcBef>
                <a:spcPts val="0"/>
              </a:spcBef>
            </a:pPr>
            <a:r>
              <a:rPr lang="en-US" sz="2200" dirty="0"/>
              <a:t>Ultimately </a:t>
            </a:r>
            <a:r>
              <a:rPr lang="en-US" sz="2200" b="1" dirty="0">
                <a:solidFill>
                  <a:srgbClr val="0070C0"/>
                </a:solidFill>
              </a:rPr>
              <a:t>save computing cost </a:t>
            </a:r>
            <a:r>
              <a:rPr lang="en-US" sz="2200" dirty="0"/>
              <a:t>for Numerical Weather </a:t>
            </a:r>
            <a:r>
              <a:rPr lang="en-US" sz="2200" dirty="0" smtClean="0"/>
              <a:t>Predictions</a:t>
            </a:r>
            <a:endParaRPr lang="en-US" sz="2200" dirty="0"/>
          </a:p>
        </p:txBody>
      </p:sp>
      <p:sp>
        <p:nvSpPr>
          <p:cNvPr id="4" name="Rectangle 3"/>
          <p:cNvSpPr/>
          <p:nvPr/>
        </p:nvSpPr>
        <p:spPr>
          <a:xfrm>
            <a:off x="5011810" y="3306680"/>
            <a:ext cx="713657" cy="369332"/>
          </a:xfrm>
          <a:prstGeom prst="rect">
            <a:avLst/>
          </a:prstGeom>
        </p:spPr>
        <p:txBody>
          <a:bodyPr wrap="none">
            <a:spAutoFit/>
          </a:bodyPr>
          <a:lstStyle/>
          <a:p>
            <a:r>
              <a:rPr lang="en-US" b="1">
                <a:solidFill>
                  <a:srgbClr val="0070C0"/>
                </a:solidFill>
              </a:rPr>
              <a:t>GCM </a:t>
            </a:r>
            <a:endParaRPr lang="en-US"/>
          </a:p>
        </p:txBody>
      </p:sp>
      <p:sp>
        <p:nvSpPr>
          <p:cNvPr id="51" name="Rectangle 50"/>
          <p:cNvSpPr/>
          <p:nvPr/>
        </p:nvSpPr>
        <p:spPr>
          <a:xfrm>
            <a:off x="8717899" y="5038499"/>
            <a:ext cx="702436" cy="369332"/>
          </a:xfrm>
          <a:prstGeom prst="rect">
            <a:avLst/>
          </a:prstGeom>
        </p:spPr>
        <p:txBody>
          <a:bodyPr wrap="none">
            <a:spAutoFit/>
          </a:bodyPr>
          <a:lstStyle/>
          <a:p>
            <a:r>
              <a:rPr lang="en-US" b="1" dirty="0" smtClean="0">
                <a:solidFill>
                  <a:srgbClr val="0070C0"/>
                </a:solidFill>
              </a:rPr>
              <a:t>RCM </a:t>
            </a:r>
            <a:endParaRPr lang="en-US" dirty="0"/>
          </a:p>
        </p:txBody>
      </p:sp>
    </p:spTree>
    <p:extLst>
      <p:ext uri="{BB962C8B-B14F-4D97-AF65-F5344CB8AC3E}">
        <p14:creationId xmlns:p14="http://schemas.microsoft.com/office/powerpoint/2010/main" val="1735886322"/>
      </p:ext>
    </p:extLst>
  </p:cSld>
  <p:clrMapOvr>
    <a:masterClrMapping/>
  </p:clrMapOvr>
  <mc:AlternateContent xmlns:mc="http://schemas.openxmlformats.org/markup-compatibility/2006" xmlns:p14="http://schemas.microsoft.com/office/powerpoint/2010/main">
    <mc:Choice Requires="p14">
      <p:transition spd="slow" p14:dur="2000" advTm="136729"/>
    </mc:Choice>
    <mc:Fallback xmlns="">
      <p:transition spd="slow" advTm="136729"/>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11" y="-1"/>
            <a:ext cx="12222910" cy="819051"/>
          </a:xfrm>
          <a:effectLst/>
        </p:spPr>
        <p:txBody>
          <a:bodyPr>
            <a:normAutofit/>
          </a:bodyPr>
          <a:lstStyle/>
          <a:p>
            <a:r>
              <a:rPr lang="en-US" b="1" dirty="0" smtClean="0">
                <a:solidFill>
                  <a:srgbClr val="8F0856"/>
                </a:solidFill>
              </a:rPr>
              <a:t>Comparison with prior approach</a:t>
            </a:r>
            <a:endParaRPr lang="en-US" b="1" dirty="0">
              <a:solidFill>
                <a:srgbClr val="8F0856"/>
              </a:solidFill>
            </a:endParaRPr>
          </a:p>
        </p:txBody>
      </p:sp>
      <p:sp>
        <p:nvSpPr>
          <p:cNvPr id="11" name="Rounded Rectangle 10"/>
          <p:cNvSpPr/>
          <p:nvPr/>
        </p:nvSpPr>
        <p:spPr>
          <a:xfrm>
            <a:off x="6269590" y="768927"/>
            <a:ext cx="5757319" cy="5659780"/>
          </a:xfrm>
          <a:prstGeom prst="roundRect">
            <a:avLst/>
          </a:prstGeom>
          <a:solidFill>
            <a:schemeClr val="bg1"/>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13021" y="768927"/>
            <a:ext cx="5808136" cy="5625912"/>
            <a:chOff x="502485" y="1044878"/>
            <a:chExt cx="5808136" cy="5537200"/>
          </a:xfrm>
        </p:grpSpPr>
        <p:sp>
          <p:nvSpPr>
            <p:cNvPr id="13" name="Rounded Rectangle 12"/>
            <p:cNvSpPr/>
            <p:nvPr/>
          </p:nvSpPr>
          <p:spPr>
            <a:xfrm>
              <a:off x="502485" y="1044878"/>
              <a:ext cx="5808136" cy="5537200"/>
            </a:xfrm>
            <a:prstGeom prst="roundRect">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02271" y="1044878"/>
              <a:ext cx="4613546" cy="1401358"/>
            </a:xfrm>
            <a:prstGeom prst="rect">
              <a:avLst/>
            </a:prstGeom>
          </p:spPr>
          <p:txBody>
            <a:bodyPr wrap="square">
              <a:spAutoFit/>
            </a:bodyPr>
            <a:lstStyle/>
            <a:p>
              <a:pPr algn="ctr"/>
              <a:r>
                <a:rPr lang="en-US" sz="2800" b="1" dirty="0" smtClean="0">
                  <a:solidFill>
                    <a:schemeClr val="accent6">
                      <a:lumMod val="50000"/>
                    </a:schemeClr>
                  </a:solidFill>
                </a:rPr>
                <a:t>TECA from LBNL </a:t>
              </a:r>
              <a:r>
                <a:rPr lang="en-US" b="1" i="1" dirty="0">
                  <a:solidFill>
                    <a:schemeClr val="accent6">
                      <a:lumMod val="50000"/>
                    </a:schemeClr>
                  </a:solidFill>
                  <a:latin typeface="Arial" charset="0"/>
                </a:rPr>
                <a:t/>
              </a:r>
              <a:br>
                <a:rPr lang="en-US" b="1" i="1" dirty="0">
                  <a:solidFill>
                    <a:schemeClr val="accent6">
                      <a:lumMod val="50000"/>
                    </a:schemeClr>
                  </a:solidFill>
                  <a:latin typeface="Arial" charset="0"/>
                </a:rPr>
              </a:br>
              <a:r>
                <a:rPr lang="en-US" altLang="en-US" b="1" i="1" dirty="0" smtClean="0">
                  <a:solidFill>
                    <a:schemeClr val="accent6">
                      <a:lumMod val="50000"/>
                    </a:schemeClr>
                  </a:solidFill>
                  <a:latin typeface="Arial" charset="0"/>
                </a:rPr>
                <a:t>(Toolkit for Extreme Climate Analysis)</a:t>
              </a:r>
              <a:br>
                <a:rPr lang="en-US" altLang="en-US" b="1" i="1" dirty="0" smtClean="0">
                  <a:solidFill>
                    <a:schemeClr val="accent6">
                      <a:lumMod val="50000"/>
                    </a:schemeClr>
                  </a:solidFill>
                  <a:latin typeface="Arial" charset="0"/>
                </a:rPr>
              </a:br>
              <a:r>
                <a:rPr lang="en-US" altLang="en-US" dirty="0" smtClean="0">
                  <a:latin typeface="Arial" charset="0"/>
                </a:rPr>
                <a:t>Pattern Analysis of Climate Data</a:t>
              </a:r>
              <a:br>
                <a:rPr lang="en-US" altLang="en-US" dirty="0" smtClean="0">
                  <a:latin typeface="Arial" charset="0"/>
                </a:rPr>
              </a:br>
              <a:r>
                <a:rPr lang="en-US" altLang="en-US" dirty="0" smtClean="0">
                  <a:latin typeface="Arial" charset="0"/>
                </a:rPr>
                <a:t>from </a:t>
              </a:r>
              <a:r>
                <a:rPr lang="en-US" altLang="en-US" b="1" dirty="0" smtClean="0">
                  <a:latin typeface="Arial" charset="0"/>
                </a:rPr>
                <a:t>Scientific </a:t>
              </a:r>
              <a:r>
                <a:rPr lang="en-US" altLang="en-US" b="1" dirty="0">
                  <a:latin typeface="Arial" charset="0"/>
                </a:rPr>
                <a:t>D</a:t>
              </a:r>
              <a:r>
                <a:rPr lang="en-US" altLang="en-US" b="1" dirty="0" smtClean="0">
                  <a:latin typeface="Arial" charset="0"/>
                </a:rPr>
                <a:t>efinition</a:t>
              </a:r>
              <a:r>
                <a:rPr lang="en-US" altLang="en-US" b="1" i="1" dirty="0" smtClean="0">
                  <a:solidFill>
                    <a:schemeClr val="accent6">
                      <a:lumMod val="50000"/>
                    </a:schemeClr>
                  </a:solidFill>
                  <a:latin typeface="Arial" charset="0"/>
                </a:rPr>
                <a:t> </a:t>
              </a:r>
              <a:endParaRPr lang="en-US" b="1" dirty="0">
                <a:solidFill>
                  <a:schemeClr val="accent6">
                    <a:lumMod val="50000"/>
                  </a:schemeClr>
                </a:solidFill>
              </a:endParaRPr>
            </a:p>
          </p:txBody>
        </p:sp>
        <p:grpSp>
          <p:nvGrpSpPr>
            <p:cNvPr id="15" name="Group 14"/>
            <p:cNvGrpSpPr/>
            <p:nvPr/>
          </p:nvGrpSpPr>
          <p:grpSpPr>
            <a:xfrm>
              <a:off x="764105" y="2489200"/>
              <a:ext cx="2565444" cy="3643456"/>
              <a:chOff x="1407570" y="2810932"/>
              <a:chExt cx="2565444" cy="3643457"/>
            </a:xfrm>
          </p:grpSpPr>
          <p:sp>
            <p:nvSpPr>
              <p:cNvPr id="17" name="Rounded Rectangle 16"/>
              <p:cNvSpPr/>
              <p:nvPr/>
            </p:nvSpPr>
            <p:spPr>
              <a:xfrm>
                <a:off x="1407570" y="2810932"/>
                <a:ext cx="2565444" cy="5425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Read un-labeled Data</a:t>
                </a:r>
                <a:endParaRPr lang="en-US" dirty="0">
                  <a:solidFill>
                    <a:schemeClr val="tx1"/>
                  </a:solidFill>
                </a:endParaRPr>
              </a:p>
            </p:txBody>
          </p:sp>
          <p:sp>
            <p:nvSpPr>
              <p:cNvPr id="18" name="Rounded Rectangle 17"/>
              <p:cNvSpPr/>
              <p:nvPr/>
            </p:nvSpPr>
            <p:spPr>
              <a:xfrm>
                <a:off x="1422401" y="3488264"/>
                <a:ext cx="2535783" cy="160827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Threshold:</a:t>
                </a:r>
                <a:br>
                  <a:rPr lang="en-US" dirty="0" smtClean="0">
                    <a:solidFill>
                      <a:schemeClr val="tx1"/>
                    </a:solidFill>
                  </a:rPr>
                </a:br>
                <a:r>
                  <a:rPr lang="en-US" dirty="0" smtClean="0">
                    <a:solidFill>
                      <a:schemeClr val="tx1"/>
                    </a:solidFill>
                  </a:rPr>
                  <a:t>Vorticity maxima</a:t>
                </a:r>
              </a:p>
              <a:p>
                <a:pPr algn="ctr"/>
                <a:r>
                  <a:rPr lang="en-US" dirty="0" smtClean="0">
                    <a:solidFill>
                      <a:schemeClr val="tx1"/>
                    </a:solidFill>
                  </a:rPr>
                  <a:t>Pressure minima</a:t>
                </a:r>
                <a:br>
                  <a:rPr lang="en-US" dirty="0" smtClean="0">
                    <a:solidFill>
                      <a:schemeClr val="tx1"/>
                    </a:solidFill>
                  </a:rPr>
                </a:br>
                <a:r>
                  <a:rPr lang="en-US" dirty="0" smtClean="0">
                    <a:solidFill>
                      <a:schemeClr val="tx1"/>
                    </a:solidFill>
                  </a:rPr>
                  <a:t>Temp warm-core</a:t>
                </a:r>
                <a:br>
                  <a:rPr lang="en-US" dirty="0" smtClean="0">
                    <a:solidFill>
                      <a:schemeClr val="tx1"/>
                    </a:solidFill>
                  </a:rPr>
                </a:br>
                <a:r>
                  <a:rPr lang="en-US" dirty="0" smtClean="0">
                    <a:solidFill>
                      <a:schemeClr val="tx1"/>
                    </a:solidFill>
                    <a:sym typeface="Wingdings"/>
                  </a:rPr>
                  <a:t> Storm Center</a:t>
                </a:r>
                <a:endParaRPr lang="en-US" dirty="0">
                  <a:solidFill>
                    <a:schemeClr val="tx1"/>
                  </a:solidFill>
                </a:endParaRPr>
              </a:p>
            </p:txBody>
          </p:sp>
          <p:sp>
            <p:nvSpPr>
              <p:cNvPr id="19" name="Rounded Rectangle 18"/>
              <p:cNvSpPr/>
              <p:nvPr/>
            </p:nvSpPr>
            <p:spPr>
              <a:xfrm>
                <a:off x="1437231" y="5272160"/>
                <a:ext cx="2506123" cy="48442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Spatial Constraints</a:t>
                </a:r>
                <a:endParaRPr lang="en-US" dirty="0">
                  <a:solidFill>
                    <a:schemeClr val="tx1"/>
                  </a:solidFill>
                </a:endParaRPr>
              </a:p>
            </p:txBody>
          </p:sp>
          <p:sp>
            <p:nvSpPr>
              <p:cNvPr id="20" name="Rounded Rectangle 19"/>
              <p:cNvSpPr/>
              <p:nvPr/>
            </p:nvSpPr>
            <p:spPr>
              <a:xfrm>
                <a:off x="1437231" y="5969963"/>
                <a:ext cx="2506123" cy="48442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Candidate Location</a:t>
                </a:r>
                <a:endParaRPr lang="en-US" dirty="0">
                  <a:solidFill>
                    <a:schemeClr val="tx1"/>
                  </a:solidFill>
                </a:endParaRPr>
              </a:p>
            </p:txBody>
          </p:sp>
          <p:sp>
            <p:nvSpPr>
              <p:cNvPr id="21" name="Down Arrow 20"/>
              <p:cNvSpPr/>
              <p:nvPr/>
            </p:nvSpPr>
            <p:spPr>
              <a:xfrm>
                <a:off x="2504927" y="3337051"/>
                <a:ext cx="370730" cy="213144"/>
              </a:xfrm>
              <a:prstGeom prst="down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a:off x="2504927" y="5085900"/>
                <a:ext cx="370730" cy="213144"/>
              </a:xfrm>
              <a:prstGeom prst="down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p:cNvSpPr/>
              <p:nvPr/>
            </p:nvSpPr>
            <p:spPr>
              <a:xfrm>
                <a:off x="2504927" y="5764998"/>
                <a:ext cx="370730" cy="213144"/>
              </a:xfrm>
              <a:prstGeom prst="down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p:cNvSpPr/>
            <p:nvPr/>
          </p:nvSpPr>
          <p:spPr>
            <a:xfrm>
              <a:off x="3406553" y="2568875"/>
              <a:ext cx="2807984" cy="2877772"/>
            </a:xfrm>
            <a:prstGeom prst="rect">
              <a:avLst/>
            </a:prstGeom>
            <a:ln>
              <a:solidFill>
                <a:schemeClr val="bg1"/>
              </a:solidFill>
            </a:ln>
          </p:spPr>
          <p:txBody>
            <a:bodyPr wrap="square">
              <a:spAutoFit/>
            </a:bodyPr>
            <a:lstStyle/>
            <a:p>
              <a:pPr marL="342900" indent="-342900">
                <a:buFont typeface="Arial" charset="0"/>
                <a:buChar char="•"/>
              </a:pPr>
              <a:r>
                <a:rPr lang="en-US" sz="2000" b="1" u="sng" dirty="0" smtClean="0">
                  <a:solidFill>
                    <a:schemeClr val="accent6">
                      <a:lumMod val="50000"/>
                    </a:schemeClr>
                  </a:solidFill>
                </a:rPr>
                <a:t>Hand-Crafted Features( filter)</a:t>
              </a:r>
              <a:r>
                <a:rPr lang="en-US" dirty="0" smtClean="0"/>
                <a:t/>
              </a:r>
              <a:br>
                <a:rPr lang="en-US" dirty="0" smtClean="0"/>
              </a:br>
              <a:endParaRPr lang="en-US" dirty="0" smtClean="0"/>
            </a:p>
            <a:p>
              <a:pPr marL="342900" indent="-342900">
                <a:buFont typeface="Arial" charset="0"/>
                <a:buChar char="•"/>
              </a:pPr>
              <a:r>
                <a:rPr lang="en-US" dirty="0" smtClean="0"/>
                <a:t>Requires high resolution</a:t>
              </a:r>
              <a:r>
                <a:rPr lang="en-US" dirty="0"/>
                <a:t> </a:t>
              </a:r>
              <a:r>
                <a:rPr lang="en-US" dirty="0" smtClean="0"/>
                <a:t>data (~28km)</a:t>
              </a:r>
            </a:p>
            <a:p>
              <a:pPr marL="342900" indent="-342900">
                <a:buFont typeface="Arial" charset="0"/>
                <a:buChar char="•"/>
              </a:pPr>
              <a:endParaRPr lang="en-US" dirty="0"/>
            </a:p>
            <a:p>
              <a:pPr marL="342900" indent="-342900">
                <a:buFont typeface="Arial" charset="0"/>
                <a:buChar char="•"/>
              </a:pPr>
              <a:r>
                <a:rPr lang="en-US" dirty="0" smtClean="0"/>
                <a:t>Incapability of capturing latent patterns of climate events.</a:t>
              </a:r>
            </a:p>
            <a:p>
              <a:pPr marL="342900" indent="-342900">
                <a:buFont typeface="Arial" charset="0"/>
                <a:buChar char="•"/>
              </a:pPr>
              <a:endParaRPr lang="en-US" dirty="0" smtClean="0"/>
            </a:p>
          </p:txBody>
        </p:sp>
      </p:grpSp>
      <p:sp>
        <p:nvSpPr>
          <p:cNvPr id="24" name="Rectangle 23"/>
          <p:cNvSpPr/>
          <p:nvPr/>
        </p:nvSpPr>
        <p:spPr>
          <a:xfrm>
            <a:off x="-30912" y="6510718"/>
            <a:ext cx="12222911" cy="307777"/>
          </a:xfrm>
          <a:prstGeom prst="rect">
            <a:avLst/>
          </a:prstGeom>
        </p:spPr>
        <p:txBody>
          <a:bodyPr wrap="square">
            <a:spAutoFit/>
          </a:bodyPr>
          <a:lstStyle/>
          <a:p>
            <a:r>
              <a:rPr lang="en-US" sz="1400" i="1" dirty="0" err="1" smtClean="0"/>
              <a:t>Rübel</a:t>
            </a:r>
            <a:r>
              <a:rPr lang="en-US" sz="1400" i="1" dirty="0" smtClean="0"/>
              <a:t>, Oliver, et al. "</a:t>
            </a:r>
            <a:r>
              <a:rPr lang="en-US" sz="1400" i="1" dirty="0" err="1" smtClean="0"/>
              <a:t>Teca</a:t>
            </a:r>
            <a:r>
              <a:rPr lang="en-US" sz="1400" i="1" dirty="0" smtClean="0"/>
              <a:t>: A parallel toolkit for extreme climate analysis." Procedia Computer Science 9 (2012): 866-876.</a:t>
            </a:r>
            <a:endParaRPr lang="en-US" sz="1400" i="1" dirty="0"/>
          </a:p>
        </p:txBody>
      </p:sp>
      <p:sp>
        <p:nvSpPr>
          <p:cNvPr id="25" name="Rectangle 24"/>
          <p:cNvSpPr/>
          <p:nvPr/>
        </p:nvSpPr>
        <p:spPr>
          <a:xfrm>
            <a:off x="6857999" y="730639"/>
            <a:ext cx="4613546" cy="1077218"/>
          </a:xfrm>
          <a:prstGeom prst="rect">
            <a:avLst/>
          </a:prstGeom>
        </p:spPr>
        <p:txBody>
          <a:bodyPr wrap="square">
            <a:spAutoFit/>
          </a:bodyPr>
          <a:lstStyle/>
          <a:p>
            <a:pPr algn="ctr"/>
            <a:r>
              <a:rPr lang="en-US" sz="2800" b="1" dirty="0" smtClean="0">
                <a:solidFill>
                  <a:srgbClr val="002060"/>
                </a:solidFill>
              </a:rPr>
              <a:t>Our Approach</a:t>
            </a:r>
            <a:r>
              <a:rPr lang="en-US" b="1" i="1" dirty="0">
                <a:solidFill>
                  <a:schemeClr val="accent6">
                    <a:lumMod val="50000"/>
                  </a:schemeClr>
                </a:solidFill>
                <a:latin typeface="Arial" charset="0"/>
              </a:rPr>
              <a:t/>
            </a:r>
            <a:br>
              <a:rPr lang="en-US" b="1" i="1" dirty="0">
                <a:solidFill>
                  <a:schemeClr val="accent6">
                    <a:lumMod val="50000"/>
                  </a:schemeClr>
                </a:solidFill>
                <a:latin typeface="Arial" charset="0"/>
              </a:rPr>
            </a:br>
            <a:r>
              <a:rPr lang="en-US" altLang="en-US" dirty="0" smtClean="0">
                <a:latin typeface="Arial" charset="0"/>
              </a:rPr>
              <a:t>Pattern Analysis of Extreme Climate Data</a:t>
            </a:r>
            <a:br>
              <a:rPr lang="en-US" altLang="en-US" dirty="0" smtClean="0">
                <a:latin typeface="Arial" charset="0"/>
              </a:rPr>
            </a:br>
            <a:r>
              <a:rPr lang="en-US" altLang="en-US" dirty="0" smtClean="0">
                <a:latin typeface="Arial" charset="0"/>
              </a:rPr>
              <a:t>with </a:t>
            </a:r>
            <a:r>
              <a:rPr lang="en-US" altLang="en-US" b="1" dirty="0" smtClean="0">
                <a:latin typeface="Arial" charset="0"/>
              </a:rPr>
              <a:t>Deep Learning</a:t>
            </a:r>
            <a:endParaRPr lang="en-US" b="1" dirty="0">
              <a:solidFill>
                <a:schemeClr val="accent6">
                  <a:lumMod val="50000"/>
                </a:schemeClr>
              </a:solidFill>
            </a:endParaRPr>
          </a:p>
        </p:txBody>
      </p:sp>
      <p:sp>
        <p:nvSpPr>
          <p:cNvPr id="26" name="Rounded Rectangle 25"/>
          <p:cNvSpPr/>
          <p:nvPr/>
        </p:nvSpPr>
        <p:spPr>
          <a:xfrm>
            <a:off x="6412185" y="3393783"/>
            <a:ext cx="2565444" cy="52429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Read labeled Data</a:t>
            </a:r>
            <a:endParaRPr lang="en-US" dirty="0">
              <a:solidFill>
                <a:schemeClr val="tx1"/>
              </a:solidFill>
            </a:endParaRPr>
          </a:p>
        </p:txBody>
      </p:sp>
      <p:sp>
        <p:nvSpPr>
          <p:cNvPr id="28" name="Rounded Rectangle 27"/>
          <p:cNvSpPr/>
          <p:nvPr/>
        </p:nvSpPr>
        <p:spPr>
          <a:xfrm>
            <a:off x="7611667" y="1858661"/>
            <a:ext cx="1326348" cy="60513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Un-labeled </a:t>
            </a:r>
            <a:br>
              <a:rPr lang="en-US" dirty="0" smtClean="0">
                <a:solidFill>
                  <a:schemeClr val="tx1"/>
                </a:solidFill>
              </a:rPr>
            </a:br>
            <a:r>
              <a:rPr lang="en-US" dirty="0" smtClean="0">
                <a:solidFill>
                  <a:schemeClr val="tx1"/>
                </a:solidFill>
              </a:rPr>
              <a:t>Data</a:t>
            </a:r>
            <a:endParaRPr lang="en-US" dirty="0">
              <a:solidFill>
                <a:schemeClr val="tx1"/>
              </a:solidFill>
            </a:endParaRPr>
          </a:p>
        </p:txBody>
      </p:sp>
      <p:sp>
        <p:nvSpPr>
          <p:cNvPr id="30" name="Down Arrow 29"/>
          <p:cNvSpPr/>
          <p:nvPr/>
        </p:nvSpPr>
        <p:spPr>
          <a:xfrm>
            <a:off x="8073543" y="2450934"/>
            <a:ext cx="402596" cy="982005"/>
          </a:xfrm>
          <a:prstGeom prst="down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7611667" y="2539852"/>
            <a:ext cx="1326348" cy="6424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Semi</a:t>
            </a:r>
          </a:p>
          <a:p>
            <a:pPr algn="ctr"/>
            <a:r>
              <a:rPr lang="en-US" sz="1400" dirty="0" smtClean="0">
                <a:solidFill>
                  <a:schemeClr val="tx1"/>
                </a:solidFill>
              </a:rPr>
              <a:t>supervised </a:t>
            </a:r>
            <a:br>
              <a:rPr lang="en-US" sz="1400" dirty="0" smtClean="0">
                <a:solidFill>
                  <a:schemeClr val="tx1"/>
                </a:solidFill>
              </a:rPr>
            </a:br>
            <a:r>
              <a:rPr lang="en-US" sz="1400" dirty="0" smtClean="0">
                <a:solidFill>
                  <a:schemeClr val="tx1"/>
                </a:solidFill>
              </a:rPr>
              <a:t>Learning</a:t>
            </a:r>
            <a:endParaRPr lang="en-US" sz="1400" dirty="0">
              <a:solidFill>
                <a:schemeClr val="tx1"/>
              </a:solidFill>
            </a:endParaRPr>
          </a:p>
        </p:txBody>
      </p:sp>
      <p:sp>
        <p:nvSpPr>
          <p:cNvPr id="33" name="Rounded Rectangle 32"/>
          <p:cNvSpPr/>
          <p:nvPr/>
        </p:nvSpPr>
        <p:spPr>
          <a:xfrm>
            <a:off x="6412185" y="4071115"/>
            <a:ext cx="2565444" cy="52429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Train CNN</a:t>
            </a:r>
            <a:endParaRPr lang="en-US" dirty="0">
              <a:solidFill>
                <a:schemeClr val="tx1"/>
              </a:solidFill>
            </a:endParaRPr>
          </a:p>
        </p:txBody>
      </p:sp>
      <p:sp>
        <p:nvSpPr>
          <p:cNvPr id="34" name="Down Arrow 33"/>
          <p:cNvSpPr/>
          <p:nvPr/>
        </p:nvSpPr>
        <p:spPr>
          <a:xfrm>
            <a:off x="7509542" y="3918413"/>
            <a:ext cx="370730" cy="205974"/>
          </a:xfrm>
          <a:prstGeom prst="down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p:cNvSpPr/>
          <p:nvPr/>
        </p:nvSpPr>
        <p:spPr>
          <a:xfrm>
            <a:off x="6412185" y="5239514"/>
            <a:ext cx="2565444" cy="52429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Detect Climate Event</a:t>
            </a:r>
            <a:endParaRPr lang="en-US" dirty="0">
              <a:solidFill>
                <a:schemeClr val="tx1"/>
              </a:solidFill>
            </a:endParaRPr>
          </a:p>
        </p:txBody>
      </p:sp>
      <p:sp>
        <p:nvSpPr>
          <p:cNvPr id="36" name="Down Arrow 35"/>
          <p:cNvSpPr/>
          <p:nvPr/>
        </p:nvSpPr>
        <p:spPr>
          <a:xfrm>
            <a:off x="7519008" y="4589475"/>
            <a:ext cx="351798" cy="751642"/>
          </a:xfrm>
          <a:prstGeom prst="down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7153039" y="4732153"/>
            <a:ext cx="1083737" cy="35051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New Input</a:t>
            </a:r>
            <a:endParaRPr lang="en-US" sz="1400" dirty="0">
              <a:solidFill>
                <a:schemeClr val="tx1"/>
              </a:solidFill>
            </a:endParaRPr>
          </a:p>
        </p:txBody>
      </p:sp>
      <p:sp>
        <p:nvSpPr>
          <p:cNvPr id="38" name="Rectangle 37"/>
          <p:cNvSpPr/>
          <p:nvPr/>
        </p:nvSpPr>
        <p:spPr>
          <a:xfrm>
            <a:off x="9005129" y="1705952"/>
            <a:ext cx="3020764" cy="3908762"/>
          </a:xfrm>
          <a:prstGeom prst="rect">
            <a:avLst/>
          </a:prstGeom>
          <a:ln>
            <a:noFill/>
          </a:ln>
        </p:spPr>
        <p:txBody>
          <a:bodyPr wrap="square">
            <a:spAutoFit/>
          </a:bodyPr>
          <a:lstStyle/>
          <a:p>
            <a:pPr marL="342900" indent="-342900">
              <a:buFont typeface="Arial" charset="0"/>
              <a:buChar char="•"/>
            </a:pPr>
            <a:r>
              <a:rPr lang="en-US" sz="2000" b="1" u="sng" dirty="0" smtClean="0">
                <a:solidFill>
                  <a:schemeClr val="accent1">
                    <a:lumMod val="75000"/>
                  </a:schemeClr>
                </a:solidFill>
              </a:rPr>
              <a:t>Learned Features (Filter) </a:t>
            </a:r>
            <a:r>
              <a:rPr lang="en-US" dirty="0" smtClean="0"/>
              <a:t>from data </a:t>
            </a:r>
            <a:r>
              <a:rPr lang="en-US" dirty="0">
                <a:sym typeface="Wingdings"/>
              </a:rPr>
              <a:t/>
            </a:r>
            <a:br>
              <a:rPr lang="en-US" dirty="0">
                <a:sym typeface="Wingdings"/>
              </a:rPr>
            </a:br>
            <a:r>
              <a:rPr lang="en-US" dirty="0" smtClean="0">
                <a:sym typeface="Wingdings"/>
              </a:rPr>
              <a:t> </a:t>
            </a:r>
            <a:r>
              <a:rPr lang="en-US" sz="2000" b="1" dirty="0">
                <a:solidFill>
                  <a:schemeClr val="accent1">
                    <a:lumMod val="75000"/>
                  </a:schemeClr>
                </a:solidFill>
                <a:sym typeface="Wingdings"/>
              </a:rPr>
              <a:t>N</a:t>
            </a:r>
            <a:r>
              <a:rPr lang="en-US" sz="2000" b="1" dirty="0" smtClean="0">
                <a:solidFill>
                  <a:schemeClr val="accent1">
                    <a:lumMod val="75000"/>
                  </a:schemeClr>
                </a:solidFill>
                <a:sym typeface="Wingdings"/>
              </a:rPr>
              <a:t>o need for prior algorithmic definition</a:t>
            </a:r>
            <a:r>
              <a:rPr lang="en-US" sz="2000" b="1" dirty="0" smtClean="0">
                <a:solidFill>
                  <a:srgbClr val="FF0000"/>
                </a:solidFill>
                <a:sym typeface="Wingdings"/>
              </a:rPr>
              <a:t/>
            </a:r>
            <a:br>
              <a:rPr lang="en-US" sz="2000" b="1" dirty="0" smtClean="0">
                <a:solidFill>
                  <a:srgbClr val="FF0000"/>
                </a:solidFill>
                <a:sym typeface="Wingdings"/>
              </a:rPr>
            </a:br>
            <a:endParaRPr lang="en-US" b="1" dirty="0" smtClean="0">
              <a:solidFill>
                <a:srgbClr val="FF0000"/>
              </a:solidFill>
              <a:sym typeface="Wingdings"/>
            </a:endParaRPr>
          </a:p>
          <a:p>
            <a:pPr marL="342900" indent="-342900">
              <a:buFont typeface="Arial" charset="0"/>
              <a:buChar char="•"/>
            </a:pPr>
            <a:r>
              <a:rPr lang="en-US" dirty="0" smtClean="0"/>
              <a:t>Low resolution ~140 km</a:t>
            </a:r>
            <a:r>
              <a:rPr lang="en-US" dirty="0" smtClean="0">
                <a:sym typeface="Wingdings"/>
              </a:rPr>
              <a:t/>
            </a:r>
            <a:br>
              <a:rPr lang="en-US" dirty="0" smtClean="0">
                <a:sym typeface="Wingdings"/>
              </a:rPr>
            </a:br>
            <a:r>
              <a:rPr lang="en-US" dirty="0" smtClean="0">
                <a:sym typeface="Wingdings"/>
              </a:rPr>
              <a:t></a:t>
            </a:r>
            <a:r>
              <a:rPr lang="en-US" sz="2000" b="1" dirty="0" smtClean="0">
                <a:solidFill>
                  <a:schemeClr val="accent1">
                    <a:lumMod val="75000"/>
                  </a:schemeClr>
                </a:solidFill>
                <a:sym typeface="Wingdings"/>
              </a:rPr>
              <a:t>Detect using GCM </a:t>
            </a:r>
            <a:endParaRPr lang="en-US" b="1" dirty="0" smtClean="0">
              <a:solidFill>
                <a:schemeClr val="accent1">
                  <a:lumMod val="75000"/>
                </a:schemeClr>
              </a:solidFill>
            </a:endParaRPr>
          </a:p>
          <a:p>
            <a:pPr marL="342900" indent="-342900">
              <a:buFont typeface="Arial" charset="0"/>
              <a:buChar char="•"/>
            </a:pPr>
            <a:endParaRPr lang="en-US" dirty="0" smtClean="0"/>
          </a:p>
          <a:p>
            <a:pPr marL="342900" indent="-342900">
              <a:buFont typeface="Arial" charset="0"/>
              <a:buChar char="•"/>
            </a:pPr>
            <a:r>
              <a:rPr lang="en-US" dirty="0" smtClean="0"/>
              <a:t>Capability to capture latent climate patterns</a:t>
            </a:r>
            <a:br>
              <a:rPr lang="en-US" dirty="0" smtClean="0"/>
            </a:br>
            <a:r>
              <a:rPr lang="en-US" dirty="0" smtClean="0">
                <a:sym typeface="Wingdings"/>
              </a:rPr>
              <a:t></a:t>
            </a:r>
            <a:r>
              <a:rPr lang="en-US" sz="2000" b="1" dirty="0" smtClean="0">
                <a:solidFill>
                  <a:schemeClr val="accent1">
                    <a:lumMod val="75000"/>
                  </a:schemeClr>
                </a:solidFill>
                <a:sym typeface="Wingdings"/>
              </a:rPr>
              <a:t>Scientific exploration</a:t>
            </a:r>
            <a:br>
              <a:rPr lang="en-US" sz="2000" b="1" dirty="0" smtClean="0">
                <a:solidFill>
                  <a:schemeClr val="accent1">
                    <a:lumMod val="75000"/>
                  </a:schemeClr>
                </a:solidFill>
                <a:sym typeface="Wingdings"/>
              </a:rPr>
            </a:br>
            <a:endParaRPr lang="en-US" sz="2000" b="1" dirty="0" smtClean="0">
              <a:solidFill>
                <a:schemeClr val="accent1">
                  <a:lumMod val="75000"/>
                </a:schemeClr>
              </a:solidFill>
              <a:sym typeface="Wingdings"/>
            </a:endParaRPr>
          </a:p>
        </p:txBody>
      </p:sp>
      <p:sp>
        <p:nvSpPr>
          <p:cNvPr id="39" name="Down Arrow 38"/>
          <p:cNvSpPr/>
          <p:nvPr/>
        </p:nvSpPr>
        <p:spPr>
          <a:xfrm>
            <a:off x="6697168" y="2474742"/>
            <a:ext cx="402596" cy="982005"/>
          </a:xfrm>
          <a:prstGeom prst="down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344452" y="1858657"/>
            <a:ext cx="1117591" cy="62207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Labeled Data</a:t>
            </a:r>
            <a:endParaRPr lang="en-US" dirty="0">
              <a:solidFill>
                <a:schemeClr val="tx1"/>
              </a:solidFill>
            </a:endParaRPr>
          </a:p>
        </p:txBody>
      </p:sp>
    </p:spTree>
    <p:extLst>
      <p:ext uri="{BB962C8B-B14F-4D97-AF65-F5344CB8AC3E}">
        <p14:creationId xmlns:p14="http://schemas.microsoft.com/office/powerpoint/2010/main" val="2056969264"/>
      </p:ext>
    </p:extLst>
  </p:cSld>
  <p:clrMapOvr>
    <a:masterClrMapping/>
  </p:clrMapOvr>
  <mc:AlternateContent xmlns:mc="http://schemas.openxmlformats.org/markup-compatibility/2006" xmlns:p14="http://schemas.microsoft.com/office/powerpoint/2010/main">
    <mc:Choice Requires="p14">
      <p:transition spd="slow" p14:dur="2000" advTm="89874"/>
    </mc:Choice>
    <mc:Fallback xmlns="">
      <p:transition spd="slow" advTm="8987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69269"/>
            <a:ext cx="10018713" cy="955964"/>
          </a:xfrm>
          <a:effectLst/>
        </p:spPr>
        <p:txBody>
          <a:bodyPr>
            <a:normAutofit/>
          </a:bodyPr>
          <a:lstStyle/>
          <a:p>
            <a:r>
              <a:rPr lang="en-US" b="1" dirty="0" smtClean="0">
                <a:solidFill>
                  <a:srgbClr val="8F0856"/>
                </a:solidFill>
              </a:rPr>
              <a:t>Approach 1. Detection and Localization</a:t>
            </a:r>
            <a:endParaRPr lang="en-US" b="1" dirty="0">
              <a:solidFill>
                <a:srgbClr val="8F0856"/>
              </a:solidFill>
            </a:endParaRPr>
          </a:p>
        </p:txBody>
      </p:sp>
      <p:sp>
        <p:nvSpPr>
          <p:cNvPr id="8" name="Chevron 7"/>
          <p:cNvSpPr/>
          <p:nvPr/>
        </p:nvSpPr>
        <p:spPr>
          <a:xfrm>
            <a:off x="403323" y="1093356"/>
            <a:ext cx="5029200" cy="1154259"/>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2060"/>
                </a:solidFill>
              </a:rPr>
              <a:t>Stage 1: </a:t>
            </a:r>
            <a:br>
              <a:rPr lang="en-US" sz="2400" b="1" dirty="0" smtClean="0">
                <a:solidFill>
                  <a:srgbClr val="002060"/>
                </a:solidFill>
              </a:rPr>
            </a:br>
            <a:r>
              <a:rPr lang="en-US" sz="2400" b="1" dirty="0" smtClean="0"/>
              <a:t>Data Collection </a:t>
            </a:r>
            <a:r>
              <a:rPr lang="en-US" sz="2400" b="1" smtClean="0"/>
              <a:t>+</a:t>
            </a:r>
            <a:r>
              <a:rPr lang="en-US" sz="2400" b="1"/>
              <a:t> </a:t>
            </a:r>
            <a:r>
              <a:rPr lang="en-US" sz="2400" b="1" smtClean="0"/>
              <a:t>Labeling</a:t>
            </a:r>
            <a:endParaRPr lang="en-US" sz="2400" b="1" dirty="0" smtClean="0">
              <a:solidFill>
                <a:srgbClr val="002060"/>
              </a:solidFill>
            </a:endParaRPr>
          </a:p>
        </p:txBody>
      </p:sp>
      <p:sp>
        <p:nvSpPr>
          <p:cNvPr id="9" name="Chevron 8"/>
          <p:cNvSpPr/>
          <p:nvPr/>
        </p:nvSpPr>
        <p:spPr>
          <a:xfrm>
            <a:off x="4941457" y="1093357"/>
            <a:ext cx="3945466" cy="1154258"/>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2060"/>
                </a:solidFill>
              </a:rPr>
              <a:t>Stage 2: </a:t>
            </a:r>
            <a:br>
              <a:rPr lang="en-US" sz="2400" b="1" dirty="0" smtClean="0">
                <a:solidFill>
                  <a:srgbClr val="002060"/>
                </a:solidFill>
              </a:rPr>
            </a:br>
            <a:r>
              <a:rPr lang="en-US" sz="2400" b="1" dirty="0" smtClean="0">
                <a:solidFill>
                  <a:schemeClr val="bg1"/>
                </a:solidFill>
              </a:rPr>
              <a:t>  Detection</a:t>
            </a:r>
          </a:p>
        </p:txBody>
      </p:sp>
      <p:sp>
        <p:nvSpPr>
          <p:cNvPr id="10" name="Chevron 9"/>
          <p:cNvSpPr/>
          <p:nvPr/>
        </p:nvSpPr>
        <p:spPr>
          <a:xfrm>
            <a:off x="8412788" y="1093356"/>
            <a:ext cx="3945468" cy="1154259"/>
          </a:xfrm>
          <a:prstGeom prst="chevron">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2060"/>
                </a:solidFill>
              </a:rPr>
              <a:t>Stage 3: </a:t>
            </a:r>
            <a:br>
              <a:rPr lang="en-US" sz="2400" b="1" dirty="0" smtClean="0">
                <a:solidFill>
                  <a:srgbClr val="002060"/>
                </a:solidFill>
              </a:rPr>
            </a:br>
            <a:r>
              <a:rPr lang="en-US" sz="2400" b="1" dirty="0" smtClean="0">
                <a:solidFill>
                  <a:schemeClr val="bg1"/>
                </a:solidFill>
              </a:rPr>
              <a:t>Localization</a:t>
            </a:r>
          </a:p>
        </p:txBody>
      </p:sp>
      <p:sp>
        <p:nvSpPr>
          <p:cNvPr id="12" name="Rectangle 11"/>
          <p:cNvSpPr/>
          <p:nvPr/>
        </p:nvSpPr>
        <p:spPr>
          <a:xfrm>
            <a:off x="1499826" y="2456846"/>
            <a:ext cx="1738225" cy="369332"/>
          </a:xfrm>
          <a:prstGeom prst="rect">
            <a:avLst/>
          </a:prstGeom>
          <a:solidFill>
            <a:schemeClr val="accent6"/>
          </a:solidFill>
          <a:ln>
            <a:solidFill>
              <a:srgbClr val="00B050"/>
            </a:solidFill>
          </a:ln>
        </p:spPr>
        <p:txBody>
          <a:bodyPr wrap="square">
            <a:spAutoFit/>
          </a:bodyPr>
          <a:lstStyle/>
          <a:p>
            <a:pPr algn="ctr"/>
            <a:r>
              <a:rPr lang="en-US" dirty="0" smtClean="0"/>
              <a:t>Crop by grids</a:t>
            </a:r>
            <a:endParaRPr lang="en-US" dirty="0"/>
          </a:p>
        </p:txBody>
      </p:sp>
      <p:sp>
        <p:nvSpPr>
          <p:cNvPr id="13" name="Rectangle 12"/>
          <p:cNvSpPr/>
          <p:nvPr/>
        </p:nvSpPr>
        <p:spPr>
          <a:xfrm>
            <a:off x="1737045" y="3090056"/>
            <a:ext cx="1123192" cy="307777"/>
          </a:xfrm>
          <a:prstGeom prst="rect">
            <a:avLst/>
          </a:prstGeom>
        </p:spPr>
        <p:txBody>
          <a:bodyPr wrap="none">
            <a:spAutoFit/>
          </a:bodyPr>
          <a:lstStyle/>
          <a:p>
            <a:pPr algn="ctr"/>
            <a:r>
              <a:rPr lang="en-US" sz="1400" smtClean="0"/>
              <a:t>Temperature</a:t>
            </a:r>
            <a:endParaRPr lang="en-US" sz="1400" dirty="0"/>
          </a:p>
        </p:txBody>
      </p:sp>
      <p:grpSp>
        <p:nvGrpSpPr>
          <p:cNvPr id="14" name="Group 13"/>
          <p:cNvGrpSpPr/>
          <p:nvPr/>
        </p:nvGrpSpPr>
        <p:grpSpPr>
          <a:xfrm>
            <a:off x="725405" y="3340517"/>
            <a:ext cx="2237952" cy="1602334"/>
            <a:chOff x="1154926" y="2250283"/>
            <a:chExt cx="2237952" cy="1602334"/>
          </a:xfrm>
        </p:grpSpPr>
        <p:sp>
          <p:nvSpPr>
            <p:cNvPr id="18" name="Rectangle 17"/>
            <p:cNvSpPr/>
            <p:nvPr/>
          </p:nvSpPr>
          <p:spPr>
            <a:xfrm>
              <a:off x="1154926" y="3544840"/>
              <a:ext cx="1208985" cy="307777"/>
            </a:xfrm>
            <a:prstGeom prst="rect">
              <a:avLst/>
            </a:prstGeom>
          </p:spPr>
          <p:txBody>
            <a:bodyPr wrap="none">
              <a:spAutoFit/>
            </a:bodyPr>
            <a:lstStyle/>
            <a:p>
              <a:pPr algn="ctr"/>
              <a:r>
                <a:rPr lang="en-US" sz="1400" b="1" dirty="0" smtClean="0"/>
                <a:t>Climate data </a:t>
              </a:r>
              <a:endParaRPr lang="en-US" sz="1400" b="1" dirty="0"/>
            </a:p>
          </p:txBody>
        </p:sp>
        <p:sp>
          <p:nvSpPr>
            <p:cNvPr id="19" name="Rectangle 18"/>
            <p:cNvSpPr/>
            <p:nvPr/>
          </p:nvSpPr>
          <p:spPr>
            <a:xfrm>
              <a:off x="2508077" y="2658434"/>
              <a:ext cx="543739" cy="307777"/>
            </a:xfrm>
            <a:prstGeom prst="rect">
              <a:avLst/>
            </a:prstGeom>
          </p:spPr>
          <p:txBody>
            <a:bodyPr wrap="none">
              <a:spAutoFit/>
            </a:bodyPr>
            <a:lstStyle/>
            <a:p>
              <a:pPr algn="ctr"/>
              <a:r>
                <a:rPr lang="en-US" sz="1400" dirty="0" smtClean="0"/>
                <a:t>wind</a:t>
              </a:r>
              <a:endParaRPr lang="en-US" sz="1400" dirty="0"/>
            </a:p>
          </p:txBody>
        </p:sp>
        <p:sp>
          <p:nvSpPr>
            <p:cNvPr id="20" name="Rectangle 19"/>
            <p:cNvSpPr/>
            <p:nvPr/>
          </p:nvSpPr>
          <p:spPr>
            <a:xfrm>
              <a:off x="2274943" y="2250283"/>
              <a:ext cx="1117935" cy="307777"/>
            </a:xfrm>
            <a:prstGeom prst="rect">
              <a:avLst/>
            </a:prstGeom>
          </p:spPr>
          <p:txBody>
            <a:bodyPr wrap="none">
              <a:spAutoFit/>
            </a:bodyPr>
            <a:lstStyle/>
            <a:p>
              <a:pPr algn="ctr"/>
              <a:r>
                <a:rPr lang="en-US" sz="1400" dirty="0" smtClean="0"/>
                <a:t>precipitation</a:t>
              </a:r>
              <a:endParaRPr lang="en-US" sz="1400" dirty="0"/>
            </a:p>
          </p:txBody>
        </p:sp>
        <p:sp>
          <p:nvSpPr>
            <p:cNvPr id="21" name="Rectangle 20"/>
            <p:cNvSpPr/>
            <p:nvPr/>
          </p:nvSpPr>
          <p:spPr>
            <a:xfrm>
              <a:off x="2667275" y="2500743"/>
              <a:ext cx="232756" cy="307777"/>
            </a:xfrm>
            <a:prstGeom prst="rect">
              <a:avLst/>
            </a:prstGeom>
          </p:spPr>
          <p:txBody>
            <a:bodyPr wrap="none">
              <a:spAutoFit/>
            </a:bodyPr>
            <a:lstStyle/>
            <a:p>
              <a:pPr algn="ctr"/>
              <a:r>
                <a:rPr lang="en-US" sz="1400" dirty="0"/>
                <a:t>:</a:t>
              </a:r>
            </a:p>
          </p:txBody>
        </p:sp>
      </p:grpSp>
      <p:sp>
        <p:nvSpPr>
          <p:cNvPr id="22" name="Rectangle 21"/>
          <p:cNvSpPr/>
          <p:nvPr/>
        </p:nvSpPr>
        <p:spPr>
          <a:xfrm>
            <a:off x="624144" y="4861250"/>
            <a:ext cx="1509699" cy="523220"/>
          </a:xfrm>
          <a:prstGeom prst="rect">
            <a:avLst/>
          </a:prstGeom>
        </p:spPr>
        <p:txBody>
          <a:bodyPr wrap="square" anchor="ctr">
            <a:spAutoFit/>
          </a:bodyPr>
          <a:lstStyle/>
          <a:p>
            <a:pPr algn="ctr"/>
            <a:r>
              <a:rPr lang="en-US" sz="1400" dirty="0" smtClean="0">
                <a:solidFill>
                  <a:schemeClr val="tx1">
                    <a:lumMod val="95000"/>
                    <a:lumOff val="5000"/>
                  </a:schemeClr>
                </a:solidFill>
              </a:rPr>
              <a:t>Labeled by </a:t>
            </a:r>
            <a:br>
              <a:rPr lang="en-US" sz="1400" dirty="0" smtClean="0">
                <a:solidFill>
                  <a:schemeClr val="tx1">
                    <a:lumMod val="95000"/>
                    <a:lumOff val="5000"/>
                  </a:schemeClr>
                </a:solidFill>
              </a:rPr>
            </a:br>
            <a:r>
              <a:rPr lang="en-US" sz="1400" dirty="0" smtClean="0">
                <a:solidFill>
                  <a:schemeClr val="tx1">
                    <a:lumMod val="95000"/>
                    <a:lumOff val="5000"/>
                  </a:schemeClr>
                </a:solidFill>
              </a:rPr>
              <a:t>historical record </a:t>
            </a:r>
            <a:endParaRPr lang="en-US" sz="1400" dirty="0">
              <a:solidFill>
                <a:schemeClr val="tx1">
                  <a:lumMod val="95000"/>
                  <a:lumOff val="5000"/>
                </a:schemeClr>
              </a:solidFill>
            </a:endParaRPr>
          </a:p>
        </p:txBody>
      </p:sp>
      <p:sp>
        <p:nvSpPr>
          <p:cNvPr id="31" name="Rectangle 30"/>
          <p:cNvSpPr/>
          <p:nvPr/>
        </p:nvSpPr>
        <p:spPr>
          <a:xfrm>
            <a:off x="5565172" y="4845551"/>
            <a:ext cx="2884124" cy="830997"/>
          </a:xfrm>
          <a:prstGeom prst="rect">
            <a:avLst/>
          </a:prstGeom>
        </p:spPr>
        <p:txBody>
          <a:bodyPr wrap="none">
            <a:spAutoFit/>
          </a:bodyPr>
          <a:lstStyle/>
          <a:p>
            <a:pPr algn="ctr"/>
            <a:r>
              <a:rPr lang="en-US" sz="1600" b="1" dirty="0" smtClean="0"/>
              <a:t>Convolutional Neural Network</a:t>
            </a:r>
          </a:p>
          <a:p>
            <a:pPr algn="ctr"/>
            <a:r>
              <a:rPr lang="en-US" sz="1600" i="1" dirty="0" smtClean="0"/>
              <a:t>Does it contain hurricane?</a:t>
            </a:r>
            <a:br>
              <a:rPr lang="en-US" sz="1600" i="1" dirty="0" smtClean="0"/>
            </a:br>
            <a:r>
              <a:rPr lang="en-US" sz="1600" i="1" dirty="0" smtClean="0"/>
              <a:t>(Classification)</a:t>
            </a:r>
            <a:endParaRPr lang="en-US" sz="1600" i="1" dirty="0"/>
          </a:p>
        </p:txBody>
      </p:sp>
      <p:sp>
        <p:nvSpPr>
          <p:cNvPr id="37" name="Bent Arrow 36"/>
          <p:cNvSpPr/>
          <p:nvPr/>
        </p:nvSpPr>
        <p:spPr>
          <a:xfrm>
            <a:off x="873600" y="2530163"/>
            <a:ext cx="611805" cy="64636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Bent Arrow 37"/>
          <p:cNvSpPr/>
          <p:nvPr/>
        </p:nvSpPr>
        <p:spPr>
          <a:xfrm rot="5400000">
            <a:off x="3266552" y="2581248"/>
            <a:ext cx="611805" cy="64636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3" name="Group 42"/>
          <p:cNvGrpSpPr/>
          <p:nvPr/>
        </p:nvGrpSpPr>
        <p:grpSpPr>
          <a:xfrm>
            <a:off x="4445968" y="2413871"/>
            <a:ext cx="943159" cy="2054895"/>
            <a:chOff x="4131730" y="2967411"/>
            <a:chExt cx="3068165" cy="1231294"/>
          </a:xfrm>
        </p:grpSpPr>
        <p:sp>
          <p:nvSpPr>
            <p:cNvPr id="45" name="Rectangle 44"/>
            <p:cNvSpPr/>
            <p:nvPr/>
          </p:nvSpPr>
          <p:spPr>
            <a:xfrm>
              <a:off x="4131730" y="2972536"/>
              <a:ext cx="3068165" cy="191765"/>
            </a:xfrm>
            <a:prstGeom prst="rect">
              <a:avLst/>
            </a:prstGeom>
          </p:spPr>
          <p:txBody>
            <a:bodyPr wrap="square">
              <a:spAutoFit/>
            </a:bodyPr>
            <a:lstStyle/>
            <a:p>
              <a:pPr algn="ctr"/>
              <a:r>
                <a:rPr lang="en-US" sz="1400" b="1" dirty="0" smtClean="0">
                  <a:solidFill>
                    <a:srgbClr val="FF0000"/>
                  </a:solidFill>
                </a:rPr>
                <a:t>Hurricane</a:t>
              </a:r>
              <a:endParaRPr lang="en-US" sz="1400" b="1" dirty="0">
                <a:solidFill>
                  <a:srgbClr val="FF0000"/>
                </a:solidFill>
              </a:endParaRPr>
            </a:p>
          </p:txBody>
        </p:sp>
        <p:sp>
          <p:nvSpPr>
            <p:cNvPr id="46" name="Rounded Rectangle 45"/>
            <p:cNvSpPr/>
            <p:nvPr/>
          </p:nvSpPr>
          <p:spPr>
            <a:xfrm>
              <a:off x="4355685" y="2967411"/>
              <a:ext cx="2620262" cy="1231294"/>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406469" y="4570143"/>
            <a:ext cx="1074448" cy="1768006"/>
            <a:chOff x="4636704" y="4311488"/>
            <a:chExt cx="2429606" cy="1221805"/>
          </a:xfrm>
        </p:grpSpPr>
        <p:sp>
          <p:nvSpPr>
            <p:cNvPr id="48" name="Rectangle 47"/>
            <p:cNvSpPr/>
            <p:nvPr/>
          </p:nvSpPr>
          <p:spPr>
            <a:xfrm>
              <a:off x="4636704" y="4328454"/>
              <a:ext cx="2429606" cy="94060"/>
            </a:xfrm>
            <a:prstGeom prst="rect">
              <a:avLst/>
            </a:prstGeom>
          </p:spPr>
          <p:txBody>
            <a:bodyPr wrap="none">
              <a:spAutoFit/>
            </a:bodyPr>
            <a:lstStyle/>
            <a:p>
              <a:pPr algn="ctr"/>
              <a:r>
                <a:rPr lang="en-US" sz="1400" b="1" dirty="0" smtClean="0">
                  <a:solidFill>
                    <a:schemeClr val="accent1">
                      <a:lumMod val="75000"/>
                    </a:schemeClr>
                  </a:solidFill>
                </a:rPr>
                <a:t>Normal</a:t>
              </a:r>
              <a:endParaRPr lang="en-US" sz="1400" b="1" dirty="0">
                <a:solidFill>
                  <a:schemeClr val="accent1">
                    <a:lumMod val="75000"/>
                  </a:schemeClr>
                </a:solidFill>
              </a:endParaRPr>
            </a:p>
          </p:txBody>
        </p:sp>
        <p:sp>
          <p:nvSpPr>
            <p:cNvPr id="49" name="Rounded Rectangle 48"/>
            <p:cNvSpPr/>
            <p:nvPr/>
          </p:nvSpPr>
          <p:spPr>
            <a:xfrm>
              <a:off x="4930390" y="4311488"/>
              <a:ext cx="1796200" cy="1221805"/>
            </a:xfrm>
            <a:prstGeom prst="roundRect">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2"/>
          <p:cNvSpPr/>
          <p:nvPr/>
        </p:nvSpPr>
        <p:spPr>
          <a:xfrm>
            <a:off x="5692996" y="3829339"/>
            <a:ext cx="664173" cy="6761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5777285" y="3964688"/>
            <a:ext cx="664173" cy="6761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5872533" y="4117088"/>
            <a:ext cx="664173" cy="6761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6195849" y="4272858"/>
            <a:ext cx="226556" cy="23077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676229" y="4040101"/>
            <a:ext cx="362774" cy="3341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728628" y="4179001"/>
            <a:ext cx="362774" cy="3341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785765" y="4292517"/>
            <a:ext cx="362774" cy="3341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6991193" y="4382394"/>
            <a:ext cx="93053" cy="7837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p:nvPr/>
        </p:nvCxnSpPr>
        <p:spPr>
          <a:xfrm>
            <a:off x="6422405" y="4272858"/>
            <a:ext cx="615315" cy="109536"/>
          </a:xfrm>
          <a:prstGeom prst="line">
            <a:avLst/>
          </a:prstGeom>
          <a:ln>
            <a:solidFill>
              <a:schemeClr val="bg2">
                <a:lumMod val="1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6420970" y="4475015"/>
            <a:ext cx="616749" cy="36669"/>
          </a:xfrm>
          <a:prstGeom prst="line">
            <a:avLst/>
          </a:prstGeom>
          <a:ln>
            <a:solidFill>
              <a:schemeClr val="bg2">
                <a:lumMod val="1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7174917" y="4261670"/>
            <a:ext cx="312906" cy="307777"/>
          </a:xfrm>
          <a:prstGeom prst="rect">
            <a:avLst/>
          </a:prstGeom>
        </p:spPr>
        <p:txBody>
          <a:bodyPr wrap="none">
            <a:spAutoFit/>
          </a:bodyPr>
          <a:lstStyle/>
          <a:p>
            <a:pPr algn="ctr"/>
            <a:r>
              <a:rPr lang="is-IS" sz="1400" b="1" smtClean="0"/>
              <a:t>…</a:t>
            </a:r>
            <a:endParaRPr lang="en-US" sz="1400" b="1" dirty="0"/>
          </a:p>
        </p:txBody>
      </p:sp>
      <p:sp>
        <p:nvSpPr>
          <p:cNvPr id="64" name="Rectangle 63"/>
          <p:cNvSpPr/>
          <p:nvPr/>
        </p:nvSpPr>
        <p:spPr>
          <a:xfrm>
            <a:off x="7271540" y="3906747"/>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323939" y="4045647"/>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381076" y="4159163"/>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423940" y="4244887"/>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476339" y="4383787"/>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7533476" y="4497303"/>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p:cNvSpPr/>
          <p:nvPr/>
        </p:nvSpPr>
        <p:spPr>
          <a:xfrm>
            <a:off x="5350784" y="4390361"/>
            <a:ext cx="226998" cy="231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Connector 70"/>
          <p:cNvCxnSpPr/>
          <p:nvPr/>
        </p:nvCxnSpPr>
        <p:spPr>
          <a:xfrm>
            <a:off x="7410374" y="3904482"/>
            <a:ext cx="400677" cy="193554"/>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7611009" y="4345519"/>
            <a:ext cx="238138" cy="332594"/>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8855238" y="2495815"/>
            <a:ext cx="664173" cy="6761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8939527" y="2631164"/>
            <a:ext cx="664173" cy="6761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9034775" y="2783564"/>
            <a:ext cx="664173" cy="6761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9358091" y="2939334"/>
            <a:ext cx="226556" cy="23077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9859253" y="2588373"/>
            <a:ext cx="362774" cy="3341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9911652" y="2727273"/>
            <a:ext cx="362774" cy="3341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9968789" y="2840789"/>
            <a:ext cx="362774" cy="3341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10174217" y="2930666"/>
            <a:ext cx="93053" cy="7837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p:cNvCxnSpPr>
            <a:stCxn id="76" idx="0"/>
            <a:endCxn id="80" idx="0"/>
          </p:cNvCxnSpPr>
          <p:nvPr/>
        </p:nvCxnSpPr>
        <p:spPr>
          <a:xfrm flipV="1">
            <a:off x="9471369" y="2930666"/>
            <a:ext cx="749375" cy="8668"/>
          </a:xfrm>
          <a:prstGeom prst="line">
            <a:avLst/>
          </a:prstGeom>
          <a:ln>
            <a:solidFill>
              <a:schemeClr val="bg2">
                <a:lumMod val="1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9557667" y="3023290"/>
            <a:ext cx="663076" cy="199603"/>
          </a:xfrm>
          <a:prstGeom prst="line">
            <a:avLst/>
          </a:prstGeom>
          <a:ln>
            <a:solidFill>
              <a:schemeClr val="bg2">
                <a:lumMod val="1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10357941" y="2809942"/>
            <a:ext cx="312906" cy="307777"/>
          </a:xfrm>
          <a:prstGeom prst="rect">
            <a:avLst/>
          </a:prstGeom>
        </p:spPr>
        <p:txBody>
          <a:bodyPr wrap="none">
            <a:spAutoFit/>
          </a:bodyPr>
          <a:lstStyle/>
          <a:p>
            <a:pPr algn="ctr"/>
            <a:r>
              <a:rPr lang="is-IS" sz="1400" b="1" dirty="0" smtClean="0"/>
              <a:t>…</a:t>
            </a:r>
            <a:endParaRPr lang="en-US" sz="1400" b="1" dirty="0"/>
          </a:p>
        </p:txBody>
      </p:sp>
      <p:sp>
        <p:nvSpPr>
          <p:cNvPr id="84" name="Rectangle 83"/>
          <p:cNvSpPr/>
          <p:nvPr/>
        </p:nvSpPr>
        <p:spPr>
          <a:xfrm>
            <a:off x="10568867" y="2455019"/>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0621266" y="2593919"/>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0678403" y="2707435"/>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0721267" y="2793159"/>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0773666" y="2932059"/>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0830803" y="3045575"/>
            <a:ext cx="155066" cy="180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p:cNvCxnSpPr/>
          <p:nvPr/>
        </p:nvCxnSpPr>
        <p:spPr>
          <a:xfrm>
            <a:off x="10707701" y="2452754"/>
            <a:ext cx="353019" cy="88802"/>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7733518" y="4098036"/>
            <a:ext cx="155066" cy="18081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7771614" y="4164709"/>
            <a:ext cx="155066" cy="18081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7972382" y="3958699"/>
            <a:ext cx="451214" cy="307777"/>
          </a:xfrm>
          <a:prstGeom prst="rect">
            <a:avLst/>
          </a:prstGeom>
        </p:spPr>
        <p:txBody>
          <a:bodyPr wrap="none">
            <a:spAutoFit/>
          </a:bodyPr>
          <a:lstStyle/>
          <a:p>
            <a:pPr algn="ctr"/>
            <a:r>
              <a:rPr lang="en-US" sz="1400" b="1" dirty="0" smtClean="0">
                <a:solidFill>
                  <a:srgbClr val="FF0000"/>
                </a:solidFill>
              </a:rPr>
              <a:t>Yes</a:t>
            </a:r>
            <a:endParaRPr lang="en-US" sz="1400" b="1" dirty="0">
              <a:solidFill>
                <a:srgbClr val="FF0000"/>
              </a:solidFill>
            </a:endParaRPr>
          </a:p>
        </p:txBody>
      </p:sp>
      <p:sp>
        <p:nvSpPr>
          <p:cNvPr id="94" name="Rectangle 93"/>
          <p:cNvSpPr/>
          <p:nvPr/>
        </p:nvSpPr>
        <p:spPr>
          <a:xfrm>
            <a:off x="8012886" y="4197383"/>
            <a:ext cx="399469" cy="307777"/>
          </a:xfrm>
          <a:prstGeom prst="rect">
            <a:avLst/>
          </a:prstGeom>
        </p:spPr>
        <p:txBody>
          <a:bodyPr wrap="none">
            <a:spAutoFit/>
          </a:bodyPr>
          <a:lstStyle/>
          <a:p>
            <a:pPr algn="ctr"/>
            <a:r>
              <a:rPr lang="en-US" sz="1400" b="1" dirty="0" smtClean="0">
                <a:solidFill>
                  <a:srgbClr val="0070C0"/>
                </a:solidFill>
              </a:rPr>
              <a:t>No</a:t>
            </a:r>
            <a:endParaRPr lang="en-US" sz="1400" b="1" dirty="0">
              <a:solidFill>
                <a:srgbClr val="0070C0"/>
              </a:solidFill>
            </a:endParaRPr>
          </a:p>
        </p:txBody>
      </p:sp>
      <p:sp>
        <p:nvSpPr>
          <p:cNvPr id="95" name="Rectangle 94"/>
          <p:cNvSpPr/>
          <p:nvPr/>
        </p:nvSpPr>
        <p:spPr>
          <a:xfrm>
            <a:off x="11013491" y="2552658"/>
            <a:ext cx="145544" cy="16970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11077137" y="2679668"/>
            <a:ext cx="155066" cy="18081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p:cNvCxnSpPr>
            <a:stCxn id="89" idx="3"/>
            <a:endCxn id="96" idx="2"/>
          </p:cNvCxnSpPr>
          <p:nvPr/>
        </p:nvCxnSpPr>
        <p:spPr>
          <a:xfrm flipV="1">
            <a:off x="10985869" y="2860478"/>
            <a:ext cx="168801" cy="275502"/>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11158017" y="2467678"/>
            <a:ext cx="1056957" cy="276999"/>
          </a:xfrm>
          <a:prstGeom prst="rect">
            <a:avLst/>
          </a:prstGeom>
        </p:spPr>
        <p:txBody>
          <a:bodyPr wrap="none">
            <a:spAutoFit/>
          </a:bodyPr>
          <a:lstStyle/>
          <a:p>
            <a:pPr algn="ctr"/>
            <a:r>
              <a:rPr lang="en-US" sz="1200" b="1" dirty="0" smtClean="0">
                <a:solidFill>
                  <a:schemeClr val="tx1">
                    <a:lumMod val="95000"/>
                    <a:lumOff val="5000"/>
                  </a:schemeClr>
                </a:solidFill>
              </a:rPr>
              <a:t>x’ (longitude)</a:t>
            </a:r>
            <a:endParaRPr lang="en-US" sz="1200" b="1" dirty="0">
              <a:solidFill>
                <a:schemeClr val="tx1">
                  <a:lumMod val="95000"/>
                  <a:lumOff val="5000"/>
                </a:schemeClr>
              </a:solidFill>
            </a:endParaRPr>
          </a:p>
        </p:txBody>
      </p:sp>
      <p:sp>
        <p:nvSpPr>
          <p:cNvPr id="100" name="Rectangle 99"/>
          <p:cNvSpPr/>
          <p:nvPr/>
        </p:nvSpPr>
        <p:spPr>
          <a:xfrm>
            <a:off x="11178298" y="2634366"/>
            <a:ext cx="936731" cy="276999"/>
          </a:xfrm>
          <a:prstGeom prst="rect">
            <a:avLst/>
          </a:prstGeom>
        </p:spPr>
        <p:txBody>
          <a:bodyPr wrap="none">
            <a:spAutoFit/>
          </a:bodyPr>
          <a:lstStyle/>
          <a:p>
            <a:pPr algn="ctr"/>
            <a:r>
              <a:rPr lang="en-US" sz="1200" b="1" dirty="0" smtClean="0">
                <a:solidFill>
                  <a:schemeClr val="tx1">
                    <a:lumMod val="95000"/>
                    <a:lumOff val="5000"/>
                  </a:schemeClr>
                </a:solidFill>
              </a:rPr>
              <a:t>y’ (latitude)</a:t>
            </a:r>
            <a:endParaRPr lang="en-US" sz="1200" b="1" dirty="0">
              <a:solidFill>
                <a:schemeClr val="tx1">
                  <a:lumMod val="95000"/>
                  <a:lumOff val="5000"/>
                </a:schemeClr>
              </a:solidFill>
            </a:endParaRPr>
          </a:p>
        </p:txBody>
      </p:sp>
      <p:sp>
        <p:nvSpPr>
          <p:cNvPr id="102" name="Bent Arrow 101"/>
          <p:cNvSpPr/>
          <p:nvPr/>
        </p:nvSpPr>
        <p:spPr>
          <a:xfrm>
            <a:off x="8118314" y="3051928"/>
            <a:ext cx="611805" cy="91699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Rectangle 102"/>
          <p:cNvSpPr/>
          <p:nvPr/>
        </p:nvSpPr>
        <p:spPr>
          <a:xfrm>
            <a:off x="8931065" y="3556870"/>
            <a:ext cx="2884123" cy="830997"/>
          </a:xfrm>
          <a:prstGeom prst="rect">
            <a:avLst/>
          </a:prstGeom>
        </p:spPr>
        <p:txBody>
          <a:bodyPr wrap="none">
            <a:spAutoFit/>
          </a:bodyPr>
          <a:lstStyle/>
          <a:p>
            <a:pPr algn="ctr"/>
            <a:r>
              <a:rPr lang="en-US" sz="1600" b="1" dirty="0"/>
              <a:t>Convolutional Neural </a:t>
            </a:r>
            <a:r>
              <a:rPr lang="en-US" sz="1600" b="1" dirty="0" smtClean="0"/>
              <a:t>Network</a:t>
            </a:r>
          </a:p>
          <a:p>
            <a:pPr algn="ctr"/>
            <a:r>
              <a:rPr lang="en-US" sz="1600" i="1" dirty="0" smtClean="0"/>
              <a:t>Where is the hurricane?</a:t>
            </a:r>
            <a:br>
              <a:rPr lang="en-US" sz="1600" i="1" dirty="0" smtClean="0"/>
            </a:br>
            <a:r>
              <a:rPr lang="en-US" sz="1600" i="1" dirty="0" smtClean="0"/>
              <a:t>(Regression)</a:t>
            </a:r>
            <a:endParaRPr lang="en-US" sz="1600" i="1" dirty="0"/>
          </a:p>
        </p:txBody>
      </p:sp>
      <p:grpSp>
        <p:nvGrpSpPr>
          <p:cNvPr id="117" name="Group 116"/>
          <p:cNvGrpSpPr/>
          <p:nvPr/>
        </p:nvGrpSpPr>
        <p:grpSpPr>
          <a:xfrm>
            <a:off x="272123" y="3214903"/>
            <a:ext cx="1454257" cy="882598"/>
            <a:chOff x="846666" y="2218267"/>
            <a:chExt cx="6565882" cy="2684988"/>
          </a:xfrm>
          <a:noFill/>
        </p:grpSpPr>
        <p:pic>
          <p:nvPicPr>
            <p:cNvPr id="118" name="Picture 117"/>
            <p:cNvPicPr>
              <a:picLocks noChangeAspect="1"/>
            </p:cNvPicPr>
            <p:nvPr/>
          </p:nvPicPr>
          <p:blipFill rotWithShape="1">
            <a:blip r:embed="rId3"/>
            <a:srcRect l="1384" t="-598" r="22" b="4205"/>
            <a:stretch/>
          </p:blipFill>
          <p:spPr>
            <a:xfrm>
              <a:off x="846666" y="2218267"/>
              <a:ext cx="6565882" cy="2684988"/>
            </a:xfrm>
            <a:prstGeom prst="rect">
              <a:avLst/>
            </a:prstGeom>
            <a:grpFill/>
            <a:ln>
              <a:solidFill>
                <a:schemeClr val="tx1"/>
              </a:solidFill>
            </a:ln>
          </p:spPr>
        </p:pic>
        <p:sp>
          <p:nvSpPr>
            <p:cNvPr id="119" name="Oval 118"/>
            <p:cNvSpPr/>
            <p:nvPr/>
          </p:nvSpPr>
          <p:spPr>
            <a:xfrm flipH="1">
              <a:off x="2404476" y="3064795"/>
              <a:ext cx="135466" cy="11853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grpSp>
        <p:nvGrpSpPr>
          <p:cNvPr id="159" name="Group 158"/>
          <p:cNvGrpSpPr/>
          <p:nvPr/>
        </p:nvGrpSpPr>
        <p:grpSpPr>
          <a:xfrm>
            <a:off x="383020" y="3365312"/>
            <a:ext cx="1454257" cy="882598"/>
            <a:chOff x="846666" y="2218267"/>
            <a:chExt cx="6565882" cy="2684988"/>
          </a:xfrm>
          <a:noFill/>
        </p:grpSpPr>
        <p:pic>
          <p:nvPicPr>
            <p:cNvPr id="160" name="Picture 159"/>
            <p:cNvPicPr>
              <a:picLocks noChangeAspect="1"/>
            </p:cNvPicPr>
            <p:nvPr/>
          </p:nvPicPr>
          <p:blipFill rotWithShape="1">
            <a:blip r:embed="rId3"/>
            <a:srcRect l="1384" t="-598" r="22" b="4205"/>
            <a:stretch/>
          </p:blipFill>
          <p:spPr>
            <a:xfrm>
              <a:off x="846666" y="2218267"/>
              <a:ext cx="6565882" cy="2684988"/>
            </a:xfrm>
            <a:prstGeom prst="rect">
              <a:avLst/>
            </a:prstGeom>
            <a:grpFill/>
            <a:ln>
              <a:solidFill>
                <a:schemeClr val="tx1"/>
              </a:solidFill>
            </a:ln>
          </p:spPr>
        </p:pic>
        <p:sp>
          <p:nvSpPr>
            <p:cNvPr id="161" name="Oval 160"/>
            <p:cNvSpPr/>
            <p:nvPr/>
          </p:nvSpPr>
          <p:spPr>
            <a:xfrm flipH="1">
              <a:off x="2404476" y="3064795"/>
              <a:ext cx="135466" cy="11853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grpSp>
        <p:nvGrpSpPr>
          <p:cNvPr id="162" name="Group 161"/>
          <p:cNvGrpSpPr/>
          <p:nvPr/>
        </p:nvGrpSpPr>
        <p:grpSpPr>
          <a:xfrm>
            <a:off x="590596" y="3638039"/>
            <a:ext cx="1454257" cy="882598"/>
            <a:chOff x="846666" y="2218267"/>
            <a:chExt cx="6565882" cy="2684988"/>
          </a:xfrm>
          <a:noFill/>
        </p:grpSpPr>
        <p:pic>
          <p:nvPicPr>
            <p:cNvPr id="163" name="Picture 162"/>
            <p:cNvPicPr>
              <a:picLocks noChangeAspect="1"/>
            </p:cNvPicPr>
            <p:nvPr/>
          </p:nvPicPr>
          <p:blipFill rotWithShape="1">
            <a:blip r:embed="rId3"/>
            <a:srcRect l="1384" t="-598" r="22" b="4205"/>
            <a:stretch/>
          </p:blipFill>
          <p:spPr>
            <a:xfrm>
              <a:off x="846666" y="2218267"/>
              <a:ext cx="6565882" cy="2684988"/>
            </a:xfrm>
            <a:prstGeom prst="rect">
              <a:avLst/>
            </a:prstGeom>
            <a:grpFill/>
            <a:ln>
              <a:solidFill>
                <a:schemeClr val="tx1"/>
              </a:solidFill>
            </a:ln>
          </p:spPr>
        </p:pic>
        <p:sp>
          <p:nvSpPr>
            <p:cNvPr id="164" name="Oval 163"/>
            <p:cNvSpPr/>
            <p:nvPr/>
          </p:nvSpPr>
          <p:spPr>
            <a:xfrm flipH="1">
              <a:off x="2404476" y="3064795"/>
              <a:ext cx="135466" cy="11853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pic>
        <p:nvPicPr>
          <p:cNvPr id="168" name="Picture 1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2630" y="3228085"/>
            <a:ext cx="1293450" cy="1055878"/>
          </a:xfrm>
          <a:prstGeom prst="rect">
            <a:avLst/>
          </a:prstGeom>
        </p:spPr>
      </p:pic>
      <p:pic>
        <p:nvPicPr>
          <p:cNvPr id="169" name="Picture 1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377" y="4369547"/>
            <a:ext cx="1396565" cy="940544"/>
          </a:xfrm>
          <a:prstGeom prst="rect">
            <a:avLst/>
          </a:prstGeom>
        </p:spPr>
      </p:pic>
      <p:pic>
        <p:nvPicPr>
          <p:cNvPr id="170" name="Picture 1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5812" y="5395675"/>
            <a:ext cx="1485552" cy="905396"/>
          </a:xfrm>
          <a:prstGeom prst="rect">
            <a:avLst/>
          </a:prstGeom>
        </p:spPr>
      </p:pic>
      <p:sp>
        <p:nvSpPr>
          <p:cNvPr id="171" name="Oval 170"/>
          <p:cNvSpPr/>
          <p:nvPr/>
        </p:nvSpPr>
        <p:spPr>
          <a:xfrm flipH="1">
            <a:off x="905993" y="3906572"/>
            <a:ext cx="89094" cy="87527"/>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72" name="Group 171"/>
          <p:cNvGrpSpPr/>
          <p:nvPr/>
        </p:nvGrpSpPr>
        <p:grpSpPr>
          <a:xfrm>
            <a:off x="4654700" y="2737672"/>
            <a:ext cx="496124" cy="483084"/>
            <a:chOff x="846666" y="2218268"/>
            <a:chExt cx="982135" cy="699484"/>
          </a:xfrm>
        </p:grpSpPr>
        <p:pic>
          <p:nvPicPr>
            <p:cNvPr id="173" name="Picture 172"/>
            <p:cNvPicPr>
              <a:picLocks noChangeAspect="1"/>
            </p:cNvPicPr>
            <p:nvPr/>
          </p:nvPicPr>
          <p:blipFill rotWithShape="1">
            <a:blip r:embed="rId3"/>
            <a:srcRect l="7958" t="18701" r="78428" b="60346"/>
            <a:stretch/>
          </p:blipFill>
          <p:spPr>
            <a:xfrm>
              <a:off x="846666" y="2218268"/>
              <a:ext cx="982135" cy="699484"/>
            </a:xfrm>
            <a:prstGeom prst="rect">
              <a:avLst/>
            </a:prstGeom>
            <a:ln>
              <a:solidFill>
                <a:schemeClr val="tx1"/>
              </a:solidFill>
            </a:ln>
          </p:spPr>
        </p:pic>
        <p:sp>
          <p:nvSpPr>
            <p:cNvPr id="174" name="Oval 173"/>
            <p:cNvSpPr/>
            <p:nvPr/>
          </p:nvSpPr>
          <p:spPr>
            <a:xfrm flipH="1">
              <a:off x="1693336" y="2692402"/>
              <a:ext cx="135465" cy="1185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pic>
        <p:nvPicPr>
          <p:cNvPr id="175" name="Picture 174"/>
          <p:cNvPicPr>
            <a:picLocks noChangeAspect="1"/>
          </p:cNvPicPr>
          <p:nvPr/>
        </p:nvPicPr>
        <p:blipFill rotWithShape="1">
          <a:blip r:embed="rId3"/>
          <a:srcRect l="13633" t="26109" r="72753" b="52938"/>
          <a:stretch/>
        </p:blipFill>
        <p:spPr>
          <a:xfrm>
            <a:off x="4660257" y="3485857"/>
            <a:ext cx="501117" cy="461820"/>
          </a:xfrm>
          <a:prstGeom prst="rect">
            <a:avLst/>
          </a:prstGeom>
          <a:ln>
            <a:solidFill>
              <a:schemeClr val="tx1"/>
            </a:solidFill>
          </a:ln>
        </p:spPr>
      </p:pic>
      <p:sp>
        <p:nvSpPr>
          <p:cNvPr id="177" name="Oval 176"/>
          <p:cNvSpPr/>
          <p:nvPr/>
        </p:nvSpPr>
        <p:spPr>
          <a:xfrm>
            <a:off x="4837547" y="3642024"/>
            <a:ext cx="68414" cy="684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8" name="Rectangle 177"/>
          <p:cNvSpPr/>
          <p:nvPr/>
        </p:nvSpPr>
        <p:spPr>
          <a:xfrm>
            <a:off x="4795233" y="4096671"/>
            <a:ext cx="243978" cy="338554"/>
          </a:xfrm>
          <a:prstGeom prst="rect">
            <a:avLst/>
          </a:prstGeom>
        </p:spPr>
        <p:txBody>
          <a:bodyPr wrap="none">
            <a:spAutoFit/>
          </a:bodyPr>
          <a:lstStyle/>
          <a:p>
            <a:pPr algn="ctr"/>
            <a:r>
              <a:rPr lang="en-US" sz="1600" b="1" dirty="0"/>
              <a:t>:</a:t>
            </a:r>
          </a:p>
        </p:txBody>
      </p:sp>
      <p:pic>
        <p:nvPicPr>
          <p:cNvPr id="179" name="Picture 178"/>
          <p:cNvPicPr>
            <a:picLocks noChangeAspect="1"/>
          </p:cNvPicPr>
          <p:nvPr/>
        </p:nvPicPr>
        <p:blipFill rotWithShape="1">
          <a:blip r:embed="rId3"/>
          <a:srcRect l="18540" t="18495" r="67846" b="60552"/>
          <a:stretch/>
        </p:blipFill>
        <p:spPr>
          <a:xfrm>
            <a:off x="4703936" y="4906469"/>
            <a:ext cx="499002" cy="459870"/>
          </a:xfrm>
          <a:prstGeom prst="rect">
            <a:avLst/>
          </a:prstGeom>
          <a:ln>
            <a:solidFill>
              <a:schemeClr val="tx1"/>
            </a:solidFill>
          </a:ln>
        </p:spPr>
      </p:pic>
      <p:pic>
        <p:nvPicPr>
          <p:cNvPr id="180" name="Picture 179"/>
          <p:cNvPicPr>
            <a:picLocks noChangeAspect="1"/>
          </p:cNvPicPr>
          <p:nvPr/>
        </p:nvPicPr>
        <p:blipFill rotWithShape="1">
          <a:blip r:embed="rId3"/>
          <a:srcRect l="13925" t="32288" r="72461" b="46759"/>
          <a:stretch/>
        </p:blipFill>
        <p:spPr>
          <a:xfrm>
            <a:off x="4697159" y="5467716"/>
            <a:ext cx="505780" cy="466117"/>
          </a:xfrm>
          <a:prstGeom prst="rect">
            <a:avLst/>
          </a:prstGeom>
          <a:ln>
            <a:solidFill>
              <a:schemeClr val="tx1"/>
            </a:solidFill>
          </a:ln>
        </p:spPr>
      </p:pic>
      <p:sp>
        <p:nvSpPr>
          <p:cNvPr id="181" name="Rectangle 180"/>
          <p:cNvSpPr/>
          <p:nvPr/>
        </p:nvSpPr>
        <p:spPr>
          <a:xfrm>
            <a:off x="4802159" y="5953178"/>
            <a:ext cx="243978" cy="338554"/>
          </a:xfrm>
          <a:prstGeom prst="rect">
            <a:avLst/>
          </a:prstGeom>
        </p:spPr>
        <p:txBody>
          <a:bodyPr wrap="none">
            <a:spAutoFit/>
          </a:bodyPr>
          <a:lstStyle/>
          <a:p>
            <a:pPr algn="ctr"/>
            <a:r>
              <a:rPr lang="en-US" sz="1600" b="1" dirty="0"/>
              <a:t>:</a:t>
            </a:r>
          </a:p>
        </p:txBody>
      </p:sp>
      <p:sp>
        <p:nvSpPr>
          <p:cNvPr id="183" name="Right Arrow 182"/>
          <p:cNvSpPr/>
          <p:nvPr/>
        </p:nvSpPr>
        <p:spPr>
          <a:xfrm>
            <a:off x="4277057" y="4355723"/>
            <a:ext cx="226998" cy="231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ctangle 183"/>
          <p:cNvSpPr/>
          <p:nvPr/>
        </p:nvSpPr>
        <p:spPr>
          <a:xfrm>
            <a:off x="4553765" y="3148972"/>
            <a:ext cx="1032784" cy="923330"/>
          </a:xfrm>
          <a:prstGeom prst="rect">
            <a:avLst/>
          </a:prstGeom>
        </p:spPr>
        <p:txBody>
          <a:bodyPr wrap="square">
            <a:spAutoFit/>
          </a:bodyPr>
          <a:lstStyle/>
          <a:p>
            <a:r>
              <a:rPr lang="en-US" smtClean="0">
                <a:solidFill>
                  <a:schemeClr val="tx1">
                    <a:lumMod val="95000"/>
                    <a:lumOff val="5000"/>
                  </a:schemeClr>
                </a:solidFill>
              </a:rPr>
              <a:t>(x’</a:t>
            </a:r>
            <a:r>
              <a:rPr lang="en-US" baseline="-25000" smtClean="0">
                <a:solidFill>
                  <a:schemeClr val="tx1">
                    <a:lumMod val="95000"/>
                    <a:lumOff val="5000"/>
                  </a:schemeClr>
                </a:solidFill>
              </a:rPr>
              <a:t>1</a:t>
            </a:r>
            <a:r>
              <a:rPr lang="en-US" smtClean="0">
                <a:solidFill>
                  <a:schemeClr val="tx1">
                    <a:lumMod val="95000"/>
                    <a:lumOff val="5000"/>
                  </a:schemeClr>
                </a:solidFill>
              </a:rPr>
              <a:t>,y’</a:t>
            </a:r>
            <a:r>
              <a:rPr lang="en-US" baseline="-25000" smtClean="0">
                <a:solidFill>
                  <a:schemeClr val="tx1">
                    <a:lumMod val="95000"/>
                    <a:lumOff val="5000"/>
                  </a:schemeClr>
                </a:solidFill>
              </a:rPr>
              <a:t>1</a:t>
            </a:r>
            <a:r>
              <a:rPr lang="en-US" dirty="0" smtClean="0">
                <a:solidFill>
                  <a:schemeClr val="tx1">
                    <a:lumMod val="95000"/>
                    <a:lumOff val="5000"/>
                  </a:schemeClr>
                </a:solidFill>
              </a:rPr>
              <a:t>)</a:t>
            </a:r>
            <a:br>
              <a:rPr lang="en-US" dirty="0" smtClean="0">
                <a:solidFill>
                  <a:schemeClr val="tx1">
                    <a:lumMod val="95000"/>
                    <a:lumOff val="5000"/>
                  </a:schemeClr>
                </a:solidFill>
              </a:rPr>
            </a:br>
            <a:r>
              <a:rPr lang="en-US" dirty="0">
                <a:solidFill>
                  <a:schemeClr val="tx1">
                    <a:lumMod val="95000"/>
                    <a:lumOff val="5000"/>
                  </a:schemeClr>
                </a:solidFill>
              </a:rPr>
              <a:t/>
            </a:r>
            <a:br>
              <a:rPr lang="en-US" dirty="0">
                <a:solidFill>
                  <a:schemeClr val="tx1">
                    <a:lumMod val="95000"/>
                    <a:lumOff val="5000"/>
                  </a:schemeClr>
                </a:solidFill>
              </a:rPr>
            </a:br>
            <a:endParaRPr lang="en-US" dirty="0"/>
          </a:p>
        </p:txBody>
      </p:sp>
      <p:sp>
        <p:nvSpPr>
          <p:cNvPr id="185" name="Rectangle 184"/>
          <p:cNvSpPr/>
          <p:nvPr/>
        </p:nvSpPr>
        <p:spPr>
          <a:xfrm>
            <a:off x="4534652" y="3929923"/>
            <a:ext cx="891783" cy="369332"/>
          </a:xfrm>
          <a:prstGeom prst="rect">
            <a:avLst/>
          </a:prstGeom>
        </p:spPr>
        <p:txBody>
          <a:bodyPr wrap="none">
            <a:spAutoFit/>
          </a:bodyPr>
          <a:lstStyle/>
          <a:p>
            <a:r>
              <a:rPr lang="en-US" dirty="0">
                <a:solidFill>
                  <a:schemeClr val="tx1">
                    <a:lumMod val="95000"/>
                    <a:lumOff val="5000"/>
                  </a:schemeClr>
                </a:solidFill>
              </a:rPr>
              <a:t>(</a:t>
            </a:r>
            <a:r>
              <a:rPr lang="en-US" dirty="0" smtClean="0">
                <a:solidFill>
                  <a:schemeClr val="tx1">
                    <a:lumMod val="95000"/>
                    <a:lumOff val="5000"/>
                  </a:schemeClr>
                </a:solidFill>
              </a:rPr>
              <a:t>x’</a:t>
            </a:r>
            <a:r>
              <a:rPr lang="en-US" baseline="-25000" dirty="0" smtClean="0">
                <a:solidFill>
                  <a:schemeClr val="tx1">
                    <a:lumMod val="95000"/>
                    <a:lumOff val="5000"/>
                  </a:schemeClr>
                </a:solidFill>
              </a:rPr>
              <a:t>2</a:t>
            </a:r>
            <a:r>
              <a:rPr lang="en-US" dirty="0" smtClean="0">
                <a:solidFill>
                  <a:schemeClr val="tx1">
                    <a:lumMod val="95000"/>
                    <a:lumOff val="5000"/>
                  </a:schemeClr>
                </a:solidFill>
              </a:rPr>
              <a:t>,y’</a:t>
            </a:r>
            <a:r>
              <a:rPr lang="en-US" baseline="-25000" dirty="0" smtClean="0">
                <a:solidFill>
                  <a:schemeClr val="tx1">
                    <a:lumMod val="95000"/>
                    <a:lumOff val="5000"/>
                  </a:schemeClr>
                </a:solidFill>
              </a:rPr>
              <a:t>2</a:t>
            </a:r>
            <a:r>
              <a:rPr lang="en-US" dirty="0">
                <a:solidFill>
                  <a:schemeClr val="tx1">
                    <a:lumMod val="95000"/>
                    <a:lumOff val="5000"/>
                  </a:schemeClr>
                </a:solidFill>
              </a:rPr>
              <a:t>) </a:t>
            </a:r>
            <a:endParaRPr lang="en-US" dirty="0"/>
          </a:p>
        </p:txBody>
      </p:sp>
      <p:pic>
        <p:nvPicPr>
          <p:cNvPr id="189" name="Picture 1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790" y="4882031"/>
            <a:ext cx="1480932" cy="997363"/>
          </a:xfrm>
          <a:prstGeom prst="rect">
            <a:avLst/>
          </a:prstGeom>
        </p:spPr>
      </p:pic>
      <p:cxnSp>
        <p:nvCxnSpPr>
          <p:cNvPr id="193" name="Straight Arrow Connector 192"/>
          <p:cNvCxnSpPr/>
          <p:nvPr/>
        </p:nvCxnSpPr>
        <p:spPr>
          <a:xfrm>
            <a:off x="8356869" y="4487188"/>
            <a:ext cx="1131489" cy="842956"/>
          </a:xfrm>
          <a:prstGeom prst="straightConnector1">
            <a:avLst/>
          </a:prstGeom>
          <a:ln w="76200">
            <a:solidFill>
              <a:schemeClr val="tx2">
                <a:lumMod val="75000"/>
                <a:lumOff val="2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a:off x="10313315" y="4389408"/>
            <a:ext cx="16301" cy="470804"/>
          </a:xfrm>
          <a:prstGeom prst="straightConnector1">
            <a:avLst/>
          </a:prstGeom>
          <a:ln w="76200">
            <a:solidFill>
              <a:schemeClr val="tx2">
                <a:lumMod val="75000"/>
                <a:lumOff val="2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8" name="Rectangle 197"/>
          <p:cNvSpPr/>
          <p:nvPr/>
        </p:nvSpPr>
        <p:spPr>
          <a:xfrm>
            <a:off x="9557667" y="5014803"/>
            <a:ext cx="399469" cy="307777"/>
          </a:xfrm>
          <a:prstGeom prst="rect">
            <a:avLst/>
          </a:prstGeom>
        </p:spPr>
        <p:txBody>
          <a:bodyPr wrap="none">
            <a:spAutoFit/>
          </a:bodyPr>
          <a:lstStyle/>
          <a:p>
            <a:pPr algn="ctr"/>
            <a:r>
              <a:rPr lang="en-US" sz="1400" b="1" dirty="0" smtClean="0">
                <a:solidFill>
                  <a:srgbClr val="0070C0"/>
                </a:solidFill>
              </a:rPr>
              <a:t>No</a:t>
            </a:r>
            <a:endParaRPr lang="en-US" sz="1400" b="1" dirty="0">
              <a:solidFill>
                <a:srgbClr val="0070C0"/>
              </a:solidFill>
            </a:endParaRPr>
          </a:p>
        </p:txBody>
      </p:sp>
      <p:sp>
        <p:nvSpPr>
          <p:cNvPr id="199" name="Rectangle 198"/>
          <p:cNvSpPr/>
          <p:nvPr/>
        </p:nvSpPr>
        <p:spPr>
          <a:xfrm>
            <a:off x="9578450" y="5430438"/>
            <a:ext cx="399469" cy="307777"/>
          </a:xfrm>
          <a:prstGeom prst="rect">
            <a:avLst/>
          </a:prstGeom>
        </p:spPr>
        <p:txBody>
          <a:bodyPr wrap="none">
            <a:spAutoFit/>
          </a:bodyPr>
          <a:lstStyle/>
          <a:p>
            <a:pPr algn="ctr"/>
            <a:r>
              <a:rPr lang="en-US" sz="1400" b="1" dirty="0" smtClean="0">
                <a:solidFill>
                  <a:srgbClr val="0070C0"/>
                </a:solidFill>
              </a:rPr>
              <a:t>No</a:t>
            </a:r>
            <a:endParaRPr lang="en-US" sz="1400" b="1" dirty="0">
              <a:solidFill>
                <a:srgbClr val="0070C0"/>
              </a:solidFill>
            </a:endParaRPr>
          </a:p>
        </p:txBody>
      </p:sp>
      <p:sp>
        <p:nvSpPr>
          <p:cNvPr id="200" name="Rectangle 199"/>
          <p:cNvSpPr/>
          <p:nvPr/>
        </p:nvSpPr>
        <p:spPr>
          <a:xfrm>
            <a:off x="10063360" y="5437364"/>
            <a:ext cx="399469" cy="307777"/>
          </a:xfrm>
          <a:prstGeom prst="rect">
            <a:avLst/>
          </a:prstGeom>
        </p:spPr>
        <p:txBody>
          <a:bodyPr wrap="none">
            <a:spAutoFit/>
          </a:bodyPr>
          <a:lstStyle/>
          <a:p>
            <a:pPr algn="ctr"/>
            <a:r>
              <a:rPr lang="en-US" sz="1400" b="1" dirty="0" smtClean="0">
                <a:solidFill>
                  <a:srgbClr val="0070C0"/>
                </a:solidFill>
              </a:rPr>
              <a:t>No</a:t>
            </a:r>
            <a:endParaRPr lang="en-US" sz="1400" b="1" dirty="0">
              <a:solidFill>
                <a:srgbClr val="0070C0"/>
              </a:solidFill>
            </a:endParaRPr>
          </a:p>
        </p:txBody>
      </p:sp>
      <p:sp>
        <p:nvSpPr>
          <p:cNvPr id="201" name="Rectangle 200"/>
          <p:cNvSpPr/>
          <p:nvPr/>
        </p:nvSpPr>
        <p:spPr>
          <a:xfrm>
            <a:off x="10562122" y="5437364"/>
            <a:ext cx="399469" cy="307777"/>
          </a:xfrm>
          <a:prstGeom prst="rect">
            <a:avLst/>
          </a:prstGeom>
        </p:spPr>
        <p:txBody>
          <a:bodyPr wrap="none">
            <a:spAutoFit/>
          </a:bodyPr>
          <a:lstStyle/>
          <a:p>
            <a:pPr algn="ctr"/>
            <a:r>
              <a:rPr lang="en-US" sz="1400" b="1" dirty="0" smtClean="0">
                <a:solidFill>
                  <a:srgbClr val="0070C0"/>
                </a:solidFill>
              </a:rPr>
              <a:t>No</a:t>
            </a:r>
            <a:endParaRPr lang="en-US" sz="1400" b="1" dirty="0">
              <a:solidFill>
                <a:srgbClr val="0070C0"/>
              </a:solidFill>
            </a:endParaRPr>
          </a:p>
        </p:txBody>
      </p:sp>
      <p:sp>
        <p:nvSpPr>
          <p:cNvPr id="202" name="Rectangle 201"/>
          <p:cNvSpPr/>
          <p:nvPr/>
        </p:nvSpPr>
        <p:spPr>
          <a:xfrm>
            <a:off x="10499779" y="5021728"/>
            <a:ext cx="399469" cy="307777"/>
          </a:xfrm>
          <a:prstGeom prst="rect">
            <a:avLst/>
          </a:prstGeom>
        </p:spPr>
        <p:txBody>
          <a:bodyPr wrap="none">
            <a:spAutoFit/>
          </a:bodyPr>
          <a:lstStyle/>
          <a:p>
            <a:pPr algn="ctr"/>
            <a:r>
              <a:rPr lang="en-US" sz="1400" b="1" dirty="0" smtClean="0">
                <a:solidFill>
                  <a:srgbClr val="0070C0"/>
                </a:solidFill>
              </a:rPr>
              <a:t>No</a:t>
            </a:r>
            <a:endParaRPr lang="en-US" sz="1400" b="1" dirty="0">
              <a:solidFill>
                <a:srgbClr val="0070C0"/>
              </a:solidFill>
            </a:endParaRPr>
          </a:p>
        </p:txBody>
      </p:sp>
      <p:sp>
        <p:nvSpPr>
          <p:cNvPr id="203" name="Rectangle 202"/>
          <p:cNvSpPr/>
          <p:nvPr/>
        </p:nvSpPr>
        <p:spPr>
          <a:xfrm>
            <a:off x="10045911" y="4841618"/>
            <a:ext cx="572913" cy="523220"/>
          </a:xfrm>
          <a:prstGeom prst="rect">
            <a:avLst/>
          </a:prstGeom>
        </p:spPr>
        <p:txBody>
          <a:bodyPr wrap="none">
            <a:spAutoFit/>
          </a:bodyPr>
          <a:lstStyle/>
          <a:p>
            <a:pPr algn="ctr"/>
            <a:r>
              <a:rPr lang="en-US" sz="1400" b="1" dirty="0" smtClean="0">
                <a:solidFill>
                  <a:srgbClr val="FF0000"/>
                </a:solidFill>
              </a:rPr>
              <a:t>Yes</a:t>
            </a:r>
            <a:br>
              <a:rPr lang="en-US" sz="1400" b="1" dirty="0" smtClean="0">
                <a:solidFill>
                  <a:srgbClr val="FF0000"/>
                </a:solidFill>
              </a:rPr>
            </a:br>
            <a:r>
              <a:rPr lang="en-US" sz="1400" b="1" dirty="0" smtClean="0">
                <a:solidFill>
                  <a:srgbClr val="FF0000"/>
                </a:solidFill>
              </a:rPr>
              <a:t>(x,y’)</a:t>
            </a:r>
            <a:endParaRPr lang="en-US" sz="1400" b="1" dirty="0">
              <a:solidFill>
                <a:srgbClr val="FF0000"/>
              </a:solidFill>
            </a:endParaRPr>
          </a:p>
        </p:txBody>
      </p:sp>
      <p:sp>
        <p:nvSpPr>
          <p:cNvPr id="205" name="Rectangle 204"/>
          <p:cNvSpPr/>
          <p:nvPr/>
        </p:nvSpPr>
        <p:spPr>
          <a:xfrm>
            <a:off x="944316" y="3714030"/>
            <a:ext cx="581634" cy="338554"/>
          </a:xfrm>
          <a:prstGeom prst="rect">
            <a:avLst/>
          </a:prstGeom>
        </p:spPr>
        <p:txBody>
          <a:bodyPr wrap="none">
            <a:spAutoFit/>
          </a:bodyPr>
          <a:lstStyle/>
          <a:p>
            <a:pPr algn="ctr"/>
            <a:r>
              <a:rPr lang="en-US" sz="1600" b="1" dirty="0" smtClean="0"/>
              <a:t>(x,y)</a:t>
            </a:r>
            <a:endParaRPr lang="en-US" sz="1400" b="1" dirty="0"/>
          </a:p>
        </p:txBody>
      </p:sp>
      <p:sp>
        <p:nvSpPr>
          <p:cNvPr id="206" name="Rectangle 205"/>
          <p:cNvSpPr/>
          <p:nvPr/>
        </p:nvSpPr>
        <p:spPr>
          <a:xfrm>
            <a:off x="11342147" y="5092556"/>
            <a:ext cx="581634" cy="584775"/>
          </a:xfrm>
          <a:prstGeom prst="rect">
            <a:avLst/>
          </a:prstGeom>
        </p:spPr>
        <p:txBody>
          <a:bodyPr wrap="none" anchor="ctr">
            <a:spAutoFit/>
          </a:bodyPr>
          <a:lstStyle/>
          <a:p>
            <a:pPr algn="ctr"/>
            <a:r>
              <a:rPr lang="en-US" sz="1600" b="1" dirty="0" smtClean="0"/>
              <a:t>Yes</a:t>
            </a:r>
            <a:br>
              <a:rPr lang="en-US" sz="1600" b="1" dirty="0" smtClean="0"/>
            </a:br>
            <a:r>
              <a:rPr lang="en-US" sz="1600" b="1" dirty="0" smtClean="0"/>
              <a:t>(x,y)</a:t>
            </a:r>
            <a:endParaRPr lang="en-US" sz="1400" b="1" dirty="0"/>
          </a:p>
        </p:txBody>
      </p:sp>
      <p:sp>
        <p:nvSpPr>
          <p:cNvPr id="207" name="Right Arrow 206"/>
          <p:cNvSpPr/>
          <p:nvPr/>
        </p:nvSpPr>
        <p:spPr>
          <a:xfrm>
            <a:off x="11114273" y="5207778"/>
            <a:ext cx="226998" cy="231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3800162"/>
      </p:ext>
    </p:extLst>
  </p:cSld>
  <p:clrMapOvr>
    <a:masterClrMapping/>
  </p:clrMapOvr>
  <mc:AlternateContent xmlns:mc="http://schemas.openxmlformats.org/markup-compatibility/2006" xmlns:p14="http://schemas.microsoft.com/office/powerpoint/2010/main">
    <mc:Choice Requires="p14">
      <p:transition spd="slow" p14:dur="2000" advTm="129735"/>
    </mc:Choice>
    <mc:Fallback xmlns="">
      <p:transition spd="slow" advTm="129735"/>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41564"/>
            <a:ext cx="10018713" cy="955964"/>
          </a:xfrm>
          <a:effectLst/>
        </p:spPr>
        <p:txBody>
          <a:bodyPr>
            <a:normAutofit/>
          </a:bodyPr>
          <a:lstStyle/>
          <a:p>
            <a:r>
              <a:rPr lang="en-US" b="1" dirty="0" smtClean="0">
                <a:solidFill>
                  <a:srgbClr val="8F0856"/>
                </a:solidFill>
              </a:rPr>
              <a:t>Showcase of Cyclone Detection</a:t>
            </a:r>
            <a:endParaRPr lang="en-US" b="1" dirty="0">
              <a:solidFill>
                <a:srgbClr val="8F0856"/>
              </a:solidFill>
            </a:endParaRPr>
          </a:p>
        </p:txBody>
      </p:sp>
      <p:sp>
        <p:nvSpPr>
          <p:cNvPr id="26" name="Content Placeholder 2"/>
          <p:cNvSpPr>
            <a:spLocks noGrp="1"/>
          </p:cNvSpPr>
          <p:nvPr>
            <p:ph idx="1"/>
          </p:nvPr>
        </p:nvSpPr>
        <p:spPr>
          <a:xfrm>
            <a:off x="1484309" y="1143002"/>
            <a:ext cx="10680510" cy="771860"/>
          </a:xfrm>
        </p:spPr>
        <p:txBody>
          <a:bodyPr>
            <a:noAutofit/>
          </a:bodyPr>
          <a:lstStyle/>
          <a:p>
            <a:r>
              <a:rPr lang="en-US" sz="2200" dirty="0"/>
              <a:t>From </a:t>
            </a:r>
            <a:r>
              <a:rPr lang="en-US" sz="2200" dirty="0" smtClean="0"/>
              <a:t>JWTC historical hurricane </a:t>
            </a:r>
            <a:r>
              <a:rPr lang="en-US" sz="2200" dirty="0"/>
              <a:t>report, 1979 ~ 2016 </a:t>
            </a:r>
            <a:endParaRPr lang="en-US" sz="2200" dirty="0" smtClean="0"/>
          </a:p>
          <a:p>
            <a:r>
              <a:rPr lang="en-US" sz="2200" dirty="0"/>
              <a:t>Size of collected </a:t>
            </a:r>
            <a:r>
              <a:rPr lang="en-US" sz="2200" dirty="0" smtClean="0"/>
              <a:t>grid : 20 longitude  by 20 latitude</a:t>
            </a:r>
          </a:p>
          <a:p>
            <a:r>
              <a:rPr lang="en-US" sz="2200" dirty="0" smtClean="0"/>
              <a:t>Size of dataset: </a:t>
            </a:r>
            <a:r>
              <a:rPr lang="is-IS" sz="2200" dirty="0"/>
              <a:t>109,281</a:t>
            </a:r>
            <a:endParaRPr lang="en-US" sz="2200" dirty="0"/>
          </a:p>
        </p:txBody>
      </p:sp>
      <p:sp>
        <p:nvSpPr>
          <p:cNvPr id="6" name="Rectangle 5"/>
          <p:cNvSpPr/>
          <p:nvPr/>
        </p:nvSpPr>
        <p:spPr>
          <a:xfrm flipH="1">
            <a:off x="5698737" y="6502548"/>
            <a:ext cx="2604189" cy="369332"/>
          </a:xfrm>
          <a:prstGeom prst="rect">
            <a:avLst/>
          </a:prstGeom>
        </p:spPr>
        <p:txBody>
          <a:bodyPr wrap="square">
            <a:spAutoFit/>
          </a:bodyPr>
          <a:lstStyle/>
          <a:p>
            <a:r>
              <a:rPr lang="en-US" b="1" dirty="0" smtClean="0"/>
              <a:t>latitude</a:t>
            </a:r>
            <a:endParaRPr lang="en-US" b="1" dirty="0"/>
          </a:p>
        </p:txBody>
      </p:sp>
      <p:sp>
        <p:nvSpPr>
          <p:cNvPr id="43" name="Rectangle 42"/>
          <p:cNvSpPr/>
          <p:nvPr/>
        </p:nvSpPr>
        <p:spPr>
          <a:xfrm flipH="1">
            <a:off x="11097725" y="4227176"/>
            <a:ext cx="1274914" cy="369332"/>
          </a:xfrm>
          <a:prstGeom prst="rect">
            <a:avLst/>
          </a:prstGeom>
        </p:spPr>
        <p:txBody>
          <a:bodyPr wrap="square">
            <a:spAutoFit/>
          </a:bodyPr>
          <a:lstStyle/>
          <a:p>
            <a:r>
              <a:rPr lang="en-US" b="1" dirty="0" smtClean="0"/>
              <a:t>longitude</a:t>
            </a:r>
            <a:endParaRPr lang="en-US"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125" y="2184548"/>
            <a:ext cx="10007600" cy="4318000"/>
          </a:xfrm>
          <a:prstGeom prst="rect">
            <a:avLst/>
          </a:prstGeom>
        </p:spPr>
      </p:pic>
    </p:spTree>
    <p:extLst>
      <p:ext uri="{BB962C8B-B14F-4D97-AF65-F5344CB8AC3E}">
        <p14:creationId xmlns:p14="http://schemas.microsoft.com/office/powerpoint/2010/main" val="2083641913"/>
      </p:ext>
    </p:extLst>
  </p:cSld>
  <p:clrMapOvr>
    <a:masterClrMapping/>
  </p:clrMapOvr>
  <mc:AlternateContent xmlns:mc="http://schemas.openxmlformats.org/markup-compatibility/2006" xmlns:p14="http://schemas.microsoft.com/office/powerpoint/2010/main">
    <mc:Choice Requires="p14">
      <p:transition spd="slow" p14:dur="2000" advTm="27886"/>
    </mc:Choice>
    <mc:Fallback xmlns="">
      <p:transition spd="slow" advTm="27886"/>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0516" y="25916"/>
            <a:ext cx="10018713" cy="1752599"/>
          </a:xfrm>
          <a:effectLst/>
        </p:spPr>
        <p:txBody>
          <a:bodyPr/>
          <a:lstStyle/>
          <a:p>
            <a:r>
              <a:rPr lang="en-US" b="1" dirty="0" smtClean="0">
                <a:solidFill>
                  <a:srgbClr val="8F0856"/>
                </a:solidFill>
              </a:rPr>
              <a:t>Accuracy </a:t>
            </a:r>
            <a:endParaRPr lang="en-US" b="1" dirty="0">
              <a:solidFill>
                <a:srgbClr val="8F0856"/>
              </a:solidFill>
            </a:endParaRPr>
          </a:p>
        </p:txBody>
      </p:sp>
      <p:grpSp>
        <p:nvGrpSpPr>
          <p:cNvPr id="30" name="Group 29"/>
          <p:cNvGrpSpPr/>
          <p:nvPr/>
        </p:nvGrpSpPr>
        <p:grpSpPr>
          <a:xfrm>
            <a:off x="847465" y="1336390"/>
            <a:ext cx="5414635" cy="5195846"/>
            <a:chOff x="4842402" y="1343144"/>
            <a:chExt cx="3846764" cy="5195846"/>
          </a:xfrm>
        </p:grpSpPr>
        <p:sp>
          <p:nvSpPr>
            <p:cNvPr id="18" name="Rounded Rectangle 17"/>
            <p:cNvSpPr/>
            <p:nvPr/>
          </p:nvSpPr>
          <p:spPr>
            <a:xfrm>
              <a:off x="4842402" y="1820285"/>
              <a:ext cx="3846764" cy="4718705"/>
            </a:xfrm>
            <a:prstGeom prst="roundRect">
              <a:avLst>
                <a:gd name="adj" fmla="val 14048"/>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a:p>
          </p:txBody>
        </p:sp>
        <p:sp>
          <p:nvSpPr>
            <p:cNvPr id="19" name="Text Box 22"/>
            <p:cNvSpPr txBox="1">
              <a:spLocks noChangeArrowheads="1"/>
            </p:cNvSpPr>
            <p:nvPr/>
          </p:nvSpPr>
          <p:spPr bwMode="auto">
            <a:xfrm>
              <a:off x="5874495" y="1343144"/>
              <a:ext cx="1782576" cy="461665"/>
            </a:xfrm>
            <a:prstGeom prst="rect">
              <a:avLst/>
            </a:prstGeom>
            <a:noFill/>
            <a:ln>
              <a:noFill/>
            </a:ln>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spcBef>
                  <a:spcPct val="50000"/>
                </a:spcBef>
              </a:pPr>
              <a:r>
                <a:rPr lang="en-US" altLang="en-US" b="1" dirty="0" smtClean="0">
                  <a:solidFill>
                    <a:schemeClr val="tx2"/>
                  </a:solidFill>
                  <a:latin typeface="Helvetica" charset="0"/>
                </a:rPr>
                <a:t>Detection</a:t>
              </a:r>
              <a:endParaRPr lang="en-US" altLang="en-US" b="1" dirty="0">
                <a:solidFill>
                  <a:schemeClr val="tx2"/>
                </a:solidFill>
                <a:latin typeface="Helvetica" charset="0"/>
              </a:endParaRPr>
            </a:p>
          </p:txBody>
        </p:sp>
      </p:grpSp>
      <p:grpSp>
        <p:nvGrpSpPr>
          <p:cNvPr id="27" name="Group 26"/>
          <p:cNvGrpSpPr/>
          <p:nvPr/>
        </p:nvGrpSpPr>
        <p:grpSpPr>
          <a:xfrm>
            <a:off x="6262100" y="1345111"/>
            <a:ext cx="5896504" cy="5187125"/>
            <a:chOff x="8786165" y="1351866"/>
            <a:chExt cx="3379408" cy="5187125"/>
          </a:xfrm>
        </p:grpSpPr>
        <p:sp>
          <p:nvSpPr>
            <p:cNvPr id="6" name="Rectangle 15"/>
            <p:cNvSpPr>
              <a:spLocks noChangeArrowheads="1"/>
            </p:cNvSpPr>
            <p:nvPr/>
          </p:nvSpPr>
          <p:spPr bwMode="auto">
            <a:xfrm>
              <a:off x="8945362" y="5637961"/>
              <a:ext cx="28157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r>
                <a:rPr lang="en-US" altLang="en-US" sz="1600" dirty="0" smtClean="0">
                  <a:latin typeface="Helvetica" charset="0"/>
                </a:rPr>
                <a:t>Regression error (L2 loss) is</a:t>
              </a:r>
              <a:br>
                <a:rPr lang="en-US" altLang="en-US" sz="1600" dirty="0" smtClean="0">
                  <a:latin typeface="Helvetica" charset="0"/>
                </a:rPr>
              </a:br>
              <a:r>
                <a:rPr lang="en-US" altLang="en-US" sz="1600" dirty="0" smtClean="0">
                  <a:latin typeface="Helvetica" charset="0"/>
                </a:rPr>
                <a:t> ~ 4 degrees (about 450 km)</a:t>
              </a:r>
              <a:endParaRPr lang="en-US" altLang="en-US" sz="1600" dirty="0">
                <a:latin typeface="Helvetica" charset="0"/>
              </a:endParaRPr>
            </a:p>
          </p:txBody>
        </p:sp>
        <p:sp>
          <p:nvSpPr>
            <p:cNvPr id="20" name="Rounded Rectangle 19"/>
            <p:cNvSpPr/>
            <p:nvPr/>
          </p:nvSpPr>
          <p:spPr>
            <a:xfrm>
              <a:off x="8837401" y="1813531"/>
              <a:ext cx="3123375" cy="4725460"/>
            </a:xfrm>
            <a:prstGeom prst="roundRect">
              <a:avLst>
                <a:gd name="adj" fmla="val 1532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a:p>
          </p:txBody>
        </p:sp>
        <p:sp>
          <p:nvSpPr>
            <p:cNvPr id="21" name="Text Box 22"/>
            <p:cNvSpPr txBox="1">
              <a:spLocks noChangeArrowheads="1"/>
            </p:cNvSpPr>
            <p:nvPr/>
          </p:nvSpPr>
          <p:spPr bwMode="auto">
            <a:xfrm>
              <a:off x="8786165" y="1351866"/>
              <a:ext cx="3379408" cy="461665"/>
            </a:xfrm>
            <a:prstGeom prst="rect">
              <a:avLst/>
            </a:prstGeom>
            <a:noFill/>
            <a:ln>
              <a:noFill/>
            </a:ln>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spcBef>
                  <a:spcPct val="50000"/>
                </a:spcBef>
              </a:pPr>
              <a:r>
                <a:rPr lang="en-US" altLang="en-US" b="1" dirty="0" smtClean="0">
                  <a:solidFill>
                    <a:schemeClr val="tx2"/>
                  </a:solidFill>
                  <a:latin typeface="Helvetica" charset="0"/>
                </a:rPr>
                <a:t>Localization</a:t>
              </a:r>
              <a:endParaRPr lang="en-US" altLang="en-US" b="1" dirty="0">
                <a:solidFill>
                  <a:schemeClr val="tx2"/>
                </a:solidFill>
                <a:latin typeface="Helvetica" charset="0"/>
              </a:endParaRPr>
            </a:p>
          </p:txBody>
        </p:sp>
      </p:grpSp>
      <p:sp>
        <p:nvSpPr>
          <p:cNvPr id="31" name="Rectangle 15"/>
          <p:cNvSpPr>
            <a:spLocks noChangeArrowheads="1"/>
          </p:cNvSpPr>
          <p:nvPr/>
        </p:nvSpPr>
        <p:spPr bwMode="auto">
          <a:xfrm>
            <a:off x="1101967" y="5707233"/>
            <a:ext cx="49129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r>
              <a:rPr lang="en-US" altLang="en-US" sz="1600" dirty="0" smtClean="0">
                <a:latin typeface="Helvetica" charset="0"/>
              </a:rPr>
              <a:t>Almost 100 % test accuracy for detection</a:t>
            </a:r>
            <a:endParaRPr lang="en-US" altLang="en-US" sz="1600" dirty="0">
              <a:latin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1886" y="2275196"/>
            <a:ext cx="4888992" cy="3246876"/>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052" y="2275196"/>
            <a:ext cx="4870314" cy="3246876"/>
          </a:xfrm>
          <a:prstGeom prst="rect">
            <a:avLst/>
          </a:prstGeom>
        </p:spPr>
      </p:pic>
    </p:spTree>
    <p:extLst>
      <p:ext uri="{BB962C8B-B14F-4D97-AF65-F5344CB8AC3E}">
        <p14:creationId xmlns:p14="http://schemas.microsoft.com/office/powerpoint/2010/main" val="344745034"/>
      </p:ext>
    </p:extLst>
  </p:cSld>
  <p:clrMapOvr>
    <a:masterClrMapping/>
  </p:clrMapOvr>
  <mc:AlternateContent xmlns:mc="http://schemas.openxmlformats.org/markup-compatibility/2006" xmlns:p14="http://schemas.microsoft.com/office/powerpoint/2010/main">
    <mc:Choice Requires="p14">
      <p:transition spd="slow" p14:dur="2000" advTm="54236"/>
    </mc:Choice>
    <mc:Fallback xmlns="">
      <p:transition spd="slow" advTm="54236"/>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4053</TotalTime>
  <Words>1845</Words>
  <Application>Microsoft Macintosh PowerPoint</Application>
  <PresentationFormat>Widescreen</PresentationFormat>
  <Paragraphs>325</Paragraphs>
  <Slides>14</Slides>
  <Notes>13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Calibri</vt:lpstr>
      <vt:lpstr>Cambria Math</vt:lpstr>
      <vt:lpstr>Corbel</vt:lpstr>
      <vt:lpstr>Helvetica</vt:lpstr>
      <vt:lpstr>MS PGothic</vt:lpstr>
      <vt:lpstr>Times New Roman</vt:lpstr>
      <vt:lpstr>Wingdings</vt:lpstr>
      <vt:lpstr>Arial</vt:lpstr>
      <vt:lpstr>Parallax</vt:lpstr>
      <vt:lpstr> Machine Learning for ESGF  </vt:lpstr>
      <vt:lpstr>PowerPoint Presentation</vt:lpstr>
      <vt:lpstr>PowerPoint Presentation</vt:lpstr>
      <vt:lpstr>Deep Learning enable Science</vt:lpstr>
      <vt:lpstr>Motivation</vt:lpstr>
      <vt:lpstr>Comparison with prior approach</vt:lpstr>
      <vt:lpstr>Approach 1. Detection and Localization</vt:lpstr>
      <vt:lpstr>Showcase of Cyclone Detection</vt:lpstr>
      <vt:lpstr>Accuracy </vt:lpstr>
      <vt:lpstr>Increase localization accuracy using Pixel Recursive Super Resolution</vt:lpstr>
      <vt:lpstr>Approach 2. Increase localization accuracy using Pixel Recursive Super Resolution</vt:lpstr>
      <vt:lpstr>Approach 3. Action Detection </vt:lpstr>
      <vt:lpstr>Summary</vt:lpstr>
      <vt:lpstr>PowerPoint Presentation</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Dean Williams</dc:creator>
  <cp:lastModifiedBy>Williams, Dean N.</cp:lastModifiedBy>
  <cp:revision>111</cp:revision>
  <dcterms:created xsi:type="dcterms:W3CDTF">2017-04-12T15:43:38Z</dcterms:created>
  <dcterms:modified xsi:type="dcterms:W3CDTF">2017-06-05T00:36:08Z</dcterms:modified>
</cp:coreProperties>
</file>